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Helvetica Neue" panose="020B0604020202020204" charset="0"/>
      <p:regular r:id="rId23"/>
      <p:bold r:id="rId24"/>
      <p:italic r:id="rId25"/>
      <p:boldItalic r:id="rId26"/>
    </p:embeddedFont>
    <p:embeddedFont>
      <p:font typeface="Montserrat" panose="00000500000000000000" pitchFamily="2" charset="-52"/>
      <p:regular r:id="rId27"/>
      <p:bold r:id="rId28"/>
      <p:italic r:id="rId29"/>
      <p:boldItalic r:id="rId30"/>
    </p:embeddedFont>
    <p:embeddedFont>
      <p:font typeface="Montserrat Medium" panose="00000600000000000000" pitchFamily="2" charset="-52"/>
      <p:regular r:id="rId31"/>
      <p:bold r:id="rId32"/>
      <p:italic r:id="rId33"/>
      <p:boldItalic r:id="rId34"/>
    </p:embeddedFont>
    <p:embeddedFont>
      <p:font typeface="Montserrat SemiBold" panose="00000700000000000000" pitchFamily="2" charset="-52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6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fdb15423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4fdb15423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e8dd8c68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34e8dd8c68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4fdb15423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34fdb15423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4e8dd8c68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34e8dd8c68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e84bc9a6c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e84bc9a6c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12bf25dd5e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g412bf25dd5e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ункты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52438" y="842236"/>
            <a:ext cx="8239125" cy="350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63"/>
              <a:buNone/>
              <a:defRPr sz="2063" b="1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2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ing 1/2">
  <p:cSld name="Heading 1/2">
    <p:bg>
      <p:bgPr>
        <a:solidFill>
          <a:srgbClr val="FFFFFF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0" y="-1"/>
            <a:ext cx="4572000" cy="5143501"/>
          </a:xfrm>
          <a:prstGeom prst="rect">
            <a:avLst/>
          </a:prstGeom>
          <a:solidFill>
            <a:srgbClr val="7C7B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52963" y="497956"/>
            <a:ext cx="3429001" cy="4147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472060" y="4621677"/>
            <a:ext cx="175469" cy="56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>
              <a:solidFill>
                <a:srgbClr val="8E8E8E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1320037" y="1700163"/>
            <a:ext cx="7587900" cy="1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Доступ до інтернету як основа цифрової спроможності громади </a:t>
            </a:r>
            <a:r>
              <a:rPr lang="uk-UA" sz="15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4092150" y="3308775"/>
            <a:ext cx="48942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i="0" u="none" strike="noStrike" cap="none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Юрій Мацик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i="0" u="none" strike="noStrike" cap="none">
              <a:solidFill>
                <a:srgbClr val="D8D8D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Засновник ГО “Центр підтримки цифрової інфраструктур”</a:t>
            </a:r>
            <a:endParaRPr sz="1100">
              <a:solidFill>
                <a:srgbClr val="D8D8D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Експерт цифрової стійкості, готовності інфраструктури до ШІ </a:t>
            </a:r>
            <a:endParaRPr sz="1100">
              <a:solidFill>
                <a:srgbClr val="D8D8D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Представник України в  GAC ICANN</a:t>
            </a:r>
            <a:endParaRPr sz="1100">
              <a:solidFill>
                <a:srgbClr val="D8D8D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Створюю  інноваційні методи навчання військових</a:t>
            </a:r>
            <a:endParaRPr sz="1100">
              <a:solidFill>
                <a:srgbClr val="D8D8D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Екс Директор Департаменту розвитку інфраструктури ШСД</a:t>
            </a:r>
            <a:r>
              <a:rPr lang="uk-UA" sz="16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1100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Мінцифри</a:t>
            </a:r>
            <a:r>
              <a:rPr lang="uk-UA" sz="1100" i="0" u="none" strike="noStrike" cap="none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1000" i="0" u="none" strike="noStrike" cap="none">
                <a:solidFill>
                  <a:srgbClr val="D8D8D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552150" y="2010875"/>
            <a:ext cx="5603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1102979" y="1178849"/>
            <a:ext cx="40094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Визначимо цінність  Інтернет доступу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1102978" y="1756150"/>
            <a:ext cx="565596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Цілі Уряду щодо розвитку інтернету, історія їх змін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1103003" y="3596670"/>
            <a:ext cx="5655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Вплив проникнення Інтернету на економіку та продуктивність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1132766" y="3006082"/>
            <a:ext cx="56261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Стійкість Інтернет доступу під час війни 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1132765" y="4187158"/>
            <a:ext cx="565596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Робота в групах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1103015" y="2381170"/>
            <a:ext cx="5655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rgbClr val="BFBFB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Нормативні вимоги щодо забезпечення Інтернет доступом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-1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/>
          <p:nvPr/>
        </p:nvSpPr>
        <p:spPr>
          <a:xfrm>
            <a:off x="946525" y="2120875"/>
            <a:ext cx="75072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Які заклади потрібно забезпечити Інтернетом?</a:t>
            </a:r>
            <a:r>
              <a:rPr lang="uk-UA" sz="18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1800" i="0" u="none" strike="noStrike" cap="non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 i="0" u="none" strike="noStrike" cap="non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-1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/>
          <p:nvPr/>
        </p:nvSpPr>
        <p:spPr>
          <a:xfrm>
            <a:off x="615850" y="1929050"/>
            <a:ext cx="8021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Скільки жителів у населеному пункті має проживати, щоб держава / тергромада  </a:t>
            </a:r>
            <a:endParaRPr sz="21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турбувалась про забезпечення Інтернетом?</a:t>
            </a:r>
            <a:r>
              <a:rPr lang="uk-UA" sz="18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-UA" sz="18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0784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>
            <a:off x="1266091" y="395384"/>
            <a:ext cx="5989238" cy="424053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Забезпечити доступність Інтернету, особливо у сільській місцевості</a:t>
            </a:r>
            <a:endParaRPr sz="100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434" y="394081"/>
            <a:ext cx="613658" cy="633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7"/>
          <p:cNvSpPr/>
          <p:nvPr/>
        </p:nvSpPr>
        <p:spPr>
          <a:xfrm>
            <a:off x="545501" y="90783"/>
            <a:ext cx="257795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i="0" u="none" strike="noStrike" cap="none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Цілі сталого розвитку до 2030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1266091" y="883642"/>
            <a:ext cx="5934808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rgbClr val="A5A5A5"/>
                </a:solidFill>
                <a:latin typeface="Montserrat"/>
                <a:ea typeface="Montserrat"/>
                <a:cs typeface="Montserrat"/>
                <a:sym typeface="Montserrat"/>
              </a:rPr>
              <a:t>2015 - Генеральної Асамблеї ООН - 17 ЦСО</a:t>
            </a:r>
            <a:endParaRPr sz="700" i="0" u="none" strike="noStrike" cap="none">
              <a:solidFill>
                <a:srgbClr val="A5A5A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600237" y="1146222"/>
            <a:ext cx="4302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i="0" u="none" strike="noStrike" cap="none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Програма діяльності КМУ 2019</a:t>
            </a:r>
            <a:endParaRPr sz="1100" i="0" u="none" strike="noStrike" cap="none">
              <a:solidFill>
                <a:srgbClr val="A5A5A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1688123" y="1428165"/>
            <a:ext cx="4818000" cy="5580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Українці можуть користуватися високошвидкісним Інтернетом на всіх міжнародних автошляхах та в усіх населених пунктах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6662056" y="1417154"/>
            <a:ext cx="2326200" cy="584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швидкість – від 30 Mbps</a:t>
            </a:r>
            <a:endParaRPr sz="9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600237" y="2251771"/>
            <a:ext cx="4302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i="0" u="none" strike="noStrike" cap="none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Програма діяльності КМУ 2020</a:t>
            </a:r>
            <a:endParaRPr sz="1100" i="0" u="none" strike="noStrike" cap="none">
              <a:solidFill>
                <a:srgbClr val="A5A5A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1722496" y="2514150"/>
            <a:ext cx="3623100" cy="6357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громадян України проживають в населених пунктах, 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які мають покриття мобільним Інтернетом ≥2 Mbps</a:t>
            </a:r>
            <a:endParaRPr sz="7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5399023" y="2499056"/>
            <a:ext cx="3585000" cy="6693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домогосподарств користуються фіксованим </a:t>
            </a:r>
            <a:endParaRPr sz="7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Інтернет доступом ≥30 Mbps</a:t>
            </a:r>
            <a:endParaRPr sz="7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1704131" y="3236882"/>
            <a:ext cx="3623100" cy="6819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uk-UA" sz="8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сільських домогосподарств мають можливість </a:t>
            </a:r>
            <a:endParaRPr sz="7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підключитися до фіксованого Інтернету  ≥100 Mbps</a:t>
            </a:r>
            <a:endParaRPr sz="7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5425961" y="3236881"/>
            <a:ext cx="3548100" cy="6819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закладів соціальної інфраструктури та ОМС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підключені до Інтернету  ≥100 Mbps</a:t>
            </a:r>
            <a:endParaRPr sz="70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1831953" y="2675290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123451" y="2286651"/>
            <a:ext cx="196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Постанова 12.06.2020 № 471</a:t>
            </a:r>
            <a:endParaRPr sz="800" i="0" u="none" strike="noStrike" cap="none">
              <a:solidFill>
                <a:srgbClr val="A5A5A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1834476" y="3426557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5598761" y="2662735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5598761" y="3366169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434" y="2546285"/>
            <a:ext cx="761221" cy="74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434" y="1421232"/>
            <a:ext cx="766224" cy="74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224" y="4239469"/>
            <a:ext cx="761221" cy="743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/>
          <p:nvPr/>
        </p:nvSpPr>
        <p:spPr>
          <a:xfrm>
            <a:off x="1688123" y="4394622"/>
            <a:ext cx="4302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Закон Про електронні комунікації </a:t>
            </a:r>
            <a:endParaRPr sz="1100">
              <a:solidFill>
                <a:srgbClr val="A5A5A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A5A5A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Стратегія розвитку сфери ЕК до </a:t>
            </a:r>
            <a:r>
              <a:rPr lang="uk-UA" sz="1100" i="0" u="none" strike="noStrike" cap="none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2030</a:t>
            </a:r>
            <a:endParaRPr sz="1100" i="0" u="none" strike="noStrike" cap="none">
              <a:solidFill>
                <a:srgbClr val="A5A5A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4689825" y="4684203"/>
            <a:ext cx="40188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Розпорядження 4.06.2025 № 546-р </a:t>
            </a:r>
            <a:endParaRPr sz="800">
              <a:solidFill>
                <a:srgbClr val="A5A5A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4689825" y="4369559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01.01.2022 вступив у дію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" y="0"/>
            <a:ext cx="914294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801" y="457201"/>
            <a:ext cx="7607299" cy="4279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144" name="Google Shape;144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45" name="Google Shape;14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480" y="445769"/>
            <a:ext cx="7642860" cy="4299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53" name="Google Shape;15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6745" y="505523"/>
            <a:ext cx="7566660" cy="4256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160" name="Google Shape;160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61" name="Google Shape;16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0784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/>
          <p:nvPr/>
        </p:nvSpPr>
        <p:spPr>
          <a:xfrm>
            <a:off x="1266091" y="395384"/>
            <a:ext cx="5989200" cy="4242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Забезпечити доступність Інтернету, особливо у сільській місцевості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434" y="394081"/>
            <a:ext cx="613658" cy="63385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/>
          <p:nvPr/>
        </p:nvSpPr>
        <p:spPr>
          <a:xfrm>
            <a:off x="545501" y="90783"/>
            <a:ext cx="2577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Цілі сталого розвитку до 2030</a:t>
            </a: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1266091" y="883642"/>
            <a:ext cx="59349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2015 - Генеральної Асамблеї ООН - 17 ЦСО</a:t>
            </a:r>
            <a:endParaRPr sz="7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600237" y="1440784"/>
            <a:ext cx="4302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Програма діяльності КМУ 2019</a:t>
            </a:r>
            <a:endParaRPr sz="11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2"/>
          <p:cNvSpPr/>
          <p:nvPr/>
        </p:nvSpPr>
        <p:spPr>
          <a:xfrm>
            <a:off x="1688123" y="1745385"/>
            <a:ext cx="4818000" cy="5580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Українці можуть користуватися високошвидкісним Інтернетом на всіх міжнародних автошляхах та в усіх населених пунктах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6662056" y="1745704"/>
            <a:ext cx="2326200" cy="584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швидкість – від 30 Mbps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2"/>
          <p:cNvSpPr/>
          <p:nvPr/>
        </p:nvSpPr>
        <p:spPr>
          <a:xfrm>
            <a:off x="600237" y="2704943"/>
            <a:ext cx="4302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Програма діяльності КМУ 2020</a:t>
            </a:r>
            <a:endParaRPr sz="11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2"/>
          <p:cNvSpPr/>
          <p:nvPr/>
        </p:nvSpPr>
        <p:spPr>
          <a:xfrm>
            <a:off x="1722496" y="3069285"/>
            <a:ext cx="3623100" cy="6357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громадян України проживають в населених пунктах, 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які мають покриття мобільним Інтернетом ≥2 Mbps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2"/>
          <p:cNvSpPr/>
          <p:nvPr/>
        </p:nvSpPr>
        <p:spPr>
          <a:xfrm>
            <a:off x="5399023" y="3054191"/>
            <a:ext cx="3585000" cy="6693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домогосподарств користуються фіксованим 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Інтернет доступом ≥30 Mbps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2"/>
          <p:cNvSpPr/>
          <p:nvPr/>
        </p:nvSpPr>
        <p:spPr>
          <a:xfrm>
            <a:off x="1704131" y="3792017"/>
            <a:ext cx="3623100" cy="6819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сільських домогосподарств мають можливість 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підключитися до фіксованого Інтернету  ≥100 Mbps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/>
          <p:nvPr/>
        </p:nvSpPr>
        <p:spPr>
          <a:xfrm>
            <a:off x="5425961" y="3792016"/>
            <a:ext cx="3548100" cy="6819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закладів соціальної інфраструктури та ОМС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підключені до Інтернету  ≥100 Mbps</a:t>
            </a: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2"/>
          <p:cNvSpPr txBox="1"/>
          <p:nvPr/>
        </p:nvSpPr>
        <p:spPr>
          <a:xfrm>
            <a:off x="1831953" y="3230425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3123451" y="2773811"/>
            <a:ext cx="196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Постанова 12.06.2020 № 471</a:t>
            </a:r>
            <a:endParaRPr sz="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2"/>
          <p:cNvSpPr txBox="1"/>
          <p:nvPr/>
        </p:nvSpPr>
        <p:spPr>
          <a:xfrm>
            <a:off x="1834476" y="3981692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2"/>
          <p:cNvSpPr txBox="1"/>
          <p:nvPr/>
        </p:nvSpPr>
        <p:spPr>
          <a:xfrm>
            <a:off x="5598761" y="3217870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5598761" y="3921304"/>
            <a:ext cx="6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95%</a:t>
            </a:r>
            <a:endParaRPr sz="16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434" y="3056103"/>
            <a:ext cx="761221" cy="74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434" y="1772440"/>
            <a:ext cx="766224" cy="74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747"/>
            <a:ext cx="9144000" cy="5126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187" name="Google Shape;187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88" name="Google Shape;18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/>
          <p:nvPr/>
        </p:nvSpPr>
        <p:spPr>
          <a:xfrm>
            <a:off x="3948583" y="791284"/>
            <a:ext cx="4883709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Для розвитку територій критично важливим є забезпечення високошвидкісним доступом до інтернету.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 відкриває двері до нових можливостей для громадян і бізнесу, включаючи доступ до цифрових послуг та ринків</a:t>
            </a:r>
            <a:endParaRPr sz="9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0" name="Google Shape;190;p23"/>
          <p:cNvSpPr/>
          <p:nvPr/>
        </p:nvSpPr>
        <p:spPr>
          <a:xfrm>
            <a:off x="381732" y="256268"/>
            <a:ext cx="838053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00B05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Стратегія покриття держави зв'язком грає ключову роль у розвитку економіки, освіти, соціальної сфери, зміцненні громадської участі у житті держави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1" name="Google Shape;191;p23"/>
          <p:cNvSpPr/>
          <p:nvPr/>
        </p:nvSpPr>
        <p:spPr>
          <a:xfrm>
            <a:off x="451757" y="791283"/>
            <a:ext cx="3356777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Широкосмуговий доступ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2" name="Google Shape;192;p23"/>
          <p:cNvSpPr/>
          <p:nvPr/>
        </p:nvSpPr>
        <p:spPr>
          <a:xfrm>
            <a:off x="3948583" y="1781258"/>
            <a:ext cx="4883709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Розвиток та модернізація інфраструктури необхідні для досягнення цілей цифровізації, стійкого доступу в містах та сільських регіонах</a:t>
            </a:r>
            <a:endParaRPr sz="900">
              <a:solidFill>
                <a:srgbClr val="A5A5A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451757" y="1781257"/>
            <a:ext cx="3356777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Розширення та модернізація інфраструктури зв'язку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4" name="Google Shape;194;p23"/>
          <p:cNvSpPr/>
          <p:nvPr/>
        </p:nvSpPr>
        <p:spPr>
          <a:xfrm>
            <a:off x="3948583" y="2843884"/>
            <a:ext cx="4883709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Впровадження сучасних технологій,  Інтернет речей (IoT),  </a:t>
            </a:r>
            <a:endParaRPr sz="900" i="0" u="none" strike="noStrike" cap="none">
              <a:solidFill>
                <a:srgbClr val="A5A5A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значно підвищує якість життя громадян</a:t>
            </a:r>
            <a:endParaRPr sz="9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5" name="Google Shape;195;p23"/>
          <p:cNvSpPr/>
          <p:nvPr/>
        </p:nvSpPr>
        <p:spPr>
          <a:xfrm>
            <a:off x="451757" y="2814527"/>
            <a:ext cx="3356777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A5A5A5"/>
                </a:solidFill>
                <a:latin typeface="Montserrat"/>
                <a:ea typeface="Montserrat"/>
                <a:cs typeface="Montserrat"/>
                <a:sym typeface="Montserrat"/>
              </a:rPr>
              <a:t>Інновації та технологічний прогрес</a:t>
            </a:r>
            <a:endParaRPr sz="140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3"/>
          <p:cNvSpPr/>
          <p:nvPr/>
        </p:nvSpPr>
        <p:spPr>
          <a:xfrm>
            <a:off x="451756" y="3847797"/>
            <a:ext cx="3356777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Електронні громадські послуги</a:t>
            </a:r>
            <a:endParaRPr sz="14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7" name="Google Shape;197;p23"/>
          <p:cNvSpPr/>
          <p:nvPr/>
        </p:nvSpPr>
        <p:spPr>
          <a:xfrm>
            <a:off x="3948583" y="3847796"/>
            <a:ext cx="4883709" cy="901037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00" i="0" u="none" strike="noStrike" cap="none">
                <a:solidFill>
                  <a:srgbClr val="A5A5A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Розвиток е-урядування та е-послуг є ключовим для підвищення ефективності та доступності державного управління</a:t>
            </a:r>
            <a:endParaRPr sz="90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04" name="Google Shape;20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4"/>
          <p:cNvSpPr/>
          <p:nvPr/>
        </p:nvSpPr>
        <p:spPr>
          <a:xfrm>
            <a:off x="231838" y="852056"/>
            <a:ext cx="4330637" cy="4010478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975" marR="0" lvl="0" indent="-18097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Розвиток мереж доступу до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Забезпечення соціальних закладів, ОМС і громадян до високошвидкісного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законодавства для швидкої розбудови волоконно-оптичних мереж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Приведення до стандартів ЄС обладнання операторського класу</a:t>
            </a:r>
            <a:endParaRPr/>
          </a:p>
        </p:txBody>
      </p:sp>
      <p:sp>
        <p:nvSpPr>
          <p:cNvPr id="206" name="Google Shape;206;p24"/>
          <p:cNvSpPr/>
          <p:nvPr/>
        </p:nvSpPr>
        <p:spPr>
          <a:xfrm>
            <a:off x="4642337" y="852056"/>
            <a:ext cx="4330637" cy="3995436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Моніторинг покриття Інтернетом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Оптимізація використання РЧР 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Удосконалення управління державними магістральними оптичними мережами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умов роботи МСБ провайдерам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Розширення можливостей для безпечного та ефективного використання Інтернету</a:t>
            </a:r>
            <a:endParaRPr/>
          </a:p>
        </p:txBody>
      </p:sp>
      <p:sp>
        <p:nvSpPr>
          <p:cNvPr id="207" name="Google Shape;207;p24"/>
          <p:cNvSpPr/>
          <p:nvPr/>
        </p:nvSpPr>
        <p:spPr>
          <a:xfrm>
            <a:off x="1631088" y="280966"/>
            <a:ext cx="535915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Завдання визначені Постановою КМУ від 12.06.2020 № 471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3" y="0"/>
            <a:ext cx="911749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14" name="Google Shape;214;p2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15" name="Google Shape;21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5"/>
          <p:cNvSpPr/>
          <p:nvPr/>
        </p:nvSpPr>
        <p:spPr>
          <a:xfrm>
            <a:off x="231838" y="852056"/>
            <a:ext cx="4330500" cy="4010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975" marR="0" lvl="0" indent="-18097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Розвиток мереж доступу до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Забезпечення соціальних закладів, ОМС і громадян до високошвидкісного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законодавства для швидкої розбудови волоконно-оптичних мереж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Приведення до стандартів ЄС обладнання операторського класу</a:t>
            </a:r>
            <a:endParaRPr/>
          </a:p>
        </p:txBody>
      </p:sp>
      <p:sp>
        <p:nvSpPr>
          <p:cNvPr id="217" name="Google Shape;217;p25"/>
          <p:cNvSpPr/>
          <p:nvPr/>
        </p:nvSpPr>
        <p:spPr>
          <a:xfrm>
            <a:off x="4642337" y="852056"/>
            <a:ext cx="4330500" cy="3995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Моніторинг покриття Інтернетом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Оптимізація використання РЧР 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Удосконалення управління державними магістральними оптичними мережами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умов роботи МСБ провайдерам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Розширення можливостей для безпечного та ефективного використання Інтернету</a:t>
            </a:r>
            <a:endParaRPr/>
          </a:p>
        </p:txBody>
      </p:sp>
      <p:sp>
        <p:nvSpPr>
          <p:cNvPr id="218" name="Google Shape;218;p25"/>
          <p:cNvSpPr/>
          <p:nvPr/>
        </p:nvSpPr>
        <p:spPr>
          <a:xfrm>
            <a:off x="1631088" y="280966"/>
            <a:ext cx="535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Завдання визначені Постановою КМУ від 12.06.2020 № 471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3" y="0"/>
            <a:ext cx="911749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03" y="0"/>
            <a:ext cx="912199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26" name="Google Shape;226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27" name="Google Shape;2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6"/>
          <p:cNvSpPr/>
          <p:nvPr/>
        </p:nvSpPr>
        <p:spPr>
          <a:xfrm>
            <a:off x="231838" y="852056"/>
            <a:ext cx="4330500" cy="4010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975" marR="0" lvl="0" indent="-18097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Розвиток мереж доступу до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Забезпечення соціальних закладів, ОМС і громадян до високошвидкісного Інтернету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законодавства для швидкої розбудови волоконно-оптичних мереж</a:t>
            </a:r>
            <a:endParaRPr/>
          </a:p>
          <a:p>
            <a:pPr marL="180975" marR="0" lvl="0" indent="-180975" algn="l" rtl="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Приведення до стандартів ЄС обладнання операторського класу</a:t>
            </a:r>
            <a:endParaRPr/>
          </a:p>
        </p:txBody>
      </p:sp>
      <p:sp>
        <p:nvSpPr>
          <p:cNvPr id="229" name="Google Shape;229;p26"/>
          <p:cNvSpPr/>
          <p:nvPr/>
        </p:nvSpPr>
        <p:spPr>
          <a:xfrm>
            <a:off x="4642337" y="852056"/>
            <a:ext cx="4330500" cy="3995400"/>
          </a:xfrm>
          <a:prstGeom prst="roundRect">
            <a:avLst>
              <a:gd name="adj" fmla="val 16667"/>
            </a:avLst>
          </a:prstGeom>
          <a:solidFill>
            <a:srgbClr val="262626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marR="0" lvl="0" indent="-228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Моніторинг покриття Інтернетом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Оптимізація використання РЧР 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Удосконалення управління державними магістральними оптичними мережами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Спрощення умов роботи МСБ провайдерам</a:t>
            </a:r>
            <a:endParaRPr/>
          </a:p>
          <a:p>
            <a:pPr marL="228600" marR="0" lvl="0" indent="-228600" algn="l" rtl="0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AutoNum type="arabicParenR" startAt="5"/>
            </a:pPr>
            <a:r>
              <a:rPr lang="uk-UA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Розширення можливостей для безпечного та ефективного використання Інтернету</a:t>
            </a:r>
            <a:endParaRPr/>
          </a:p>
        </p:txBody>
      </p:sp>
      <p:sp>
        <p:nvSpPr>
          <p:cNvPr id="230" name="Google Shape;230;p26"/>
          <p:cNvSpPr/>
          <p:nvPr/>
        </p:nvSpPr>
        <p:spPr>
          <a:xfrm>
            <a:off x="1631088" y="280966"/>
            <a:ext cx="535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Завдання визначені Постановою КМУ від 12.06.2020 № 471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4"/>
            <a:ext cx="9144002" cy="5142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7"/>
          <p:cNvSpPr txBox="1">
            <a:spLocks noGrp="1"/>
          </p:cNvSpPr>
          <p:nvPr>
            <p:ph type="title"/>
          </p:nvPr>
        </p:nvSpPr>
        <p:spPr>
          <a:xfrm>
            <a:off x="452963" y="497956"/>
            <a:ext cx="3429001" cy="4147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endParaRPr/>
          </a:p>
        </p:txBody>
      </p:sp>
      <p:pic>
        <p:nvPicPr>
          <p:cNvPr id="237" name="Google Shape;23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82" y="0"/>
            <a:ext cx="9120518" cy="5135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44" name="Google Shape;24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8"/>
          <p:cNvSpPr/>
          <p:nvPr/>
        </p:nvSpPr>
        <p:spPr>
          <a:xfrm>
            <a:off x="4416409" y="966544"/>
            <a:ext cx="4415883" cy="901037"/>
          </a:xfrm>
          <a:prstGeom prst="roundRect">
            <a:avLst>
              <a:gd name="adj" fmla="val 16667"/>
            </a:avLst>
          </a:prstGeom>
          <a:solidFill>
            <a:srgbClr val="1B1B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>
            <a:spLocks noGrp="1"/>
          </p:cNvSpPr>
          <p:nvPr>
            <p:ph type="title"/>
          </p:nvPr>
        </p:nvSpPr>
        <p:spPr>
          <a:xfrm>
            <a:off x="452963" y="497956"/>
            <a:ext cx="3429000" cy="4147500"/>
          </a:xfrm>
          <a:prstGeom prst="rect">
            <a:avLst/>
          </a:prstGeom>
        </p:spPr>
        <p:txBody>
          <a:bodyPr spcFirstLastPara="1" wrap="square" lIns="50800" tIns="50800" rIns="50800" bIns="508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2" name="Google Shape;25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4000" cy="5163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58" name="Google Shape;258;p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59" name="Google Shape;25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-1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0"/>
          <p:cNvSpPr/>
          <p:nvPr/>
        </p:nvSpPr>
        <p:spPr>
          <a:xfrm>
            <a:off x="694800" y="276625"/>
            <a:ext cx="77544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Особливості взаємодії з провайдерами в прифронтових зонах</a:t>
            </a:r>
            <a:endParaRPr sz="1800">
              <a:solidFill>
                <a:srgbClr val="00B050"/>
              </a:solidFill>
            </a:endParaRPr>
          </a:p>
        </p:txBody>
      </p:sp>
      <p:sp>
        <p:nvSpPr>
          <p:cNvPr id="261" name="Google Shape;261;p30"/>
          <p:cNvSpPr/>
          <p:nvPr/>
        </p:nvSpPr>
        <p:spPr>
          <a:xfrm>
            <a:off x="450675" y="949800"/>
            <a:ext cx="3902100" cy="39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Проблеми провайдерів:</a:t>
            </a:r>
            <a:endParaRPr sz="1500" b="1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C7BFF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ускладнений доступ до території, де пошкоджено Інтернет лінію</a:t>
            </a:r>
            <a:endParaRPr sz="1500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C7BFF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відсутність “теплої” комунікації з ТГ</a:t>
            </a:r>
            <a:endParaRPr sz="1500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C7BFF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не оплачені послуги </a:t>
            </a:r>
            <a:endParaRPr sz="1500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C7BFF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відсутність майданчика для розміщення обладнання </a:t>
            </a:r>
            <a:endParaRPr sz="1500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C7BFF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7C7BFF"/>
                </a:solidFill>
                <a:latin typeface="Montserrat"/>
                <a:ea typeface="Montserrat"/>
                <a:cs typeface="Montserrat"/>
                <a:sym typeface="Montserrat"/>
              </a:rPr>
              <a:t>не приєднання до генератора ТГ</a:t>
            </a:r>
            <a:endParaRPr sz="1500">
              <a:solidFill>
                <a:srgbClr val="7C7B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30"/>
          <p:cNvSpPr/>
          <p:nvPr/>
        </p:nvSpPr>
        <p:spPr>
          <a:xfrm>
            <a:off x="4704275" y="949800"/>
            <a:ext cx="4207800" cy="3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Що може ТГ</a:t>
            </a:r>
            <a:endParaRPr sz="1500" b="1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систематичні онлайн зустрічі з провайдерами</a:t>
            </a:r>
            <a:endParaRPr sz="15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залучати військових для моніторингу неба</a:t>
            </a:r>
            <a:endParaRPr sz="15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давати інформацію про місце пориву кабеля/руйнування обладнання</a:t>
            </a:r>
            <a:endParaRPr sz="15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платити</a:t>
            </a:r>
            <a:endParaRPr sz="15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500"/>
              <a:buFont typeface="Montserrat"/>
              <a:buChar char="-"/>
            </a:pPr>
            <a:r>
              <a:rPr lang="uk-UA" sz="1500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активно  взаємодіяти</a:t>
            </a:r>
            <a:endParaRPr sz="1500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68" name="Google Shape;268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69" name="Google Shape;26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" y="-25079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1"/>
          <p:cNvSpPr txBox="1"/>
          <p:nvPr/>
        </p:nvSpPr>
        <p:spPr>
          <a:xfrm>
            <a:off x="385329" y="1138620"/>
            <a:ext cx="49902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1)  З якими проблеми в користуванні Інтернетом      </a:t>
            </a:r>
            <a:endParaRPr sz="1200" i="0" u="none" strike="noStrike" cap="none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</a:t>
            </a: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зіткнулись громадяни під час війни? 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2)  Які проблеми операторів вам відомі?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0" u="none" strike="noStrike" cap="none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3)  Уявімо, ви маєте надзвичайні повноваження.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</a:t>
            </a: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Які заходи ви б здійснили </a:t>
            </a:r>
            <a:r>
              <a:rPr lang="uk-UA" sz="120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на своїй теперішній </a:t>
            </a:r>
            <a:endParaRPr sz="1200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   посаді  для  </a:t>
            </a:r>
            <a:r>
              <a:rPr lang="uk-UA" sz="12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стійкості Інтернет доступу?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1" name="Google Shape;271;p31"/>
          <p:cNvSpPr txBox="1"/>
          <p:nvPr/>
        </p:nvSpPr>
        <p:spPr>
          <a:xfrm>
            <a:off x="6876150" y="125200"/>
            <a:ext cx="216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chemeClr val="accent4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Брейншторм </a:t>
            </a:r>
            <a:endParaRPr>
              <a:solidFill>
                <a:schemeClr val="accent4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31"/>
          <p:cNvSpPr/>
          <p:nvPr/>
        </p:nvSpPr>
        <p:spPr>
          <a:xfrm>
            <a:off x="4997550" y="2201750"/>
            <a:ext cx="4038600" cy="2767200"/>
          </a:xfrm>
          <a:prstGeom prst="roundRect">
            <a:avLst>
              <a:gd name="adj" fmla="val 16667"/>
            </a:avLst>
          </a:prstGeom>
          <a:solidFill>
            <a:srgbClr val="D8D8D8"/>
          </a:solidFill>
          <a:ln w="25400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Правила роботи в групах: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На групи ділитись самостійно по </a:t>
            </a:r>
            <a:r>
              <a:rPr lang="uk-UA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осіб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Використовуємо папір та олівці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Записуємо на папірцях відповіді на запитання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Обираєте представника групи для оголошення  результатів роботи групи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Папірці здаєте мені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marL="228600" marR="0" lvl="0" indent="-241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AutoNum type="arabicParenR"/>
            </a:pPr>
            <a:r>
              <a:rPr lang="uk-UA"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Група, що надасть найцікавіші та найповніші відповіді буде звільнена від фінальних тестів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31"/>
          <p:cNvSpPr/>
          <p:nvPr/>
        </p:nvSpPr>
        <p:spPr>
          <a:xfrm>
            <a:off x="385325" y="516975"/>
            <a:ext cx="3651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00" i="0" u="none" strike="noStrike" cap="none">
                <a:solidFill>
                  <a:srgbClr val="A5A5A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Робота з інтернет провайдерами </a:t>
            </a:r>
            <a:endParaRPr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sp>
        <p:nvSpPr>
          <p:cNvPr id="279" name="Google Shape;279;p3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280" name="Google Shape;28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/>
          <p:nvPr/>
        </p:nvSpPr>
        <p:spPr>
          <a:xfrm>
            <a:off x="2049780" y="1925419"/>
            <a:ext cx="2164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i="0" u="none" strike="noStrike" cap="none">
                <a:solidFill>
                  <a:srgbClr val="00B0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Q&amp;A</a:t>
            </a:r>
            <a:endParaRPr sz="3600" i="0" u="none" strike="noStrike" cap="none">
              <a:solidFill>
                <a:srgbClr val="00B05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797</Words>
  <Application>Microsoft Office PowerPoint</Application>
  <PresentationFormat>Екран (16:9)</PresentationFormat>
  <Paragraphs>134</Paragraphs>
  <Slides>20</Slides>
  <Notes>20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6" baseType="lpstr">
      <vt:lpstr>Montserrat Medium</vt:lpstr>
      <vt:lpstr>Arial</vt:lpstr>
      <vt:lpstr>Helvetica Neue</vt:lpstr>
      <vt:lpstr>Montserrat SemiBold</vt:lpstr>
      <vt:lpstr>Montserrat</vt:lpstr>
      <vt:lpstr>Simple Light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Yuriy Matsyk</cp:lastModifiedBy>
  <cp:revision>1</cp:revision>
  <dcterms:modified xsi:type="dcterms:W3CDTF">2026-09-16T13:57:41Z</dcterms:modified>
</cp:coreProperties>
</file>