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66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50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0360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Титульний слайд. Мета презентації — за 10–15 хвилин пояснити, навіщо Україні цей закон, його євроінтеграційне походження, що змінюється порівняно з чинним Законом про доступ, які нові права та обов’язки виникають, як працюватимуть механізми і який практичний результат має отримати ринок.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Чинний Закон про доступ втрачає чинність. Новий закон охоплює вісім сфер фізичної інфраструктури та повний цикл розгортання: інформація, доступ, координація робіт, дозволи, спори. Ключова новація — модель GIA, а не нова редакція старого закону.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Законопроєкт — це імплементація Regulation (EU) 2024/1309 (Gigabit Infrastructure Act), яка прямо названа в законі як його мета разом з інтеграцією до Єдиного цифрового ринку ЄС. GIA замінив директиву 2014/61/EU і став новою рамкою для всіх держав ЄС.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П’ять блоків утворюють один framework, а не перелік статей. Два наскрізні елементи — внутрішньобудинкова інфраструктура (fibre-ready) та економічні умови доступу — працюють через усі механізми.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Ключова зміна — презумпція доступу: відмова можлива лише з вичерпного переліку підстав і має бути документально підтверджена. Правила доступу та методики плати для кожного виду інфраструктури затверджує КМУ — це потребує підзаконних актів.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SIP — державний інформаційний ресурс, держатель — НКЕК. Через нього: інформація про існуючу інфраструктуру та заплановані роботи, електронні запити, інформація про дозвільні процедури, взаємодія з іншими держсистемами. Перехідний період: до запуску SIP запити подаються безпосередньо надавачам доступу.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Координація робіт — новий для українського права механізм GIA. Особливий режим для робіт, що фінансуються за державні кошти: обов’язок задовольнити обґрунтований запит за трьох умов (без невідшкодованих витрат, збереження контролю, своєчасність). Інформація про заплановані роботи публікується через SIP.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Два елементи: fibre-ready вимоги до нових і капітально відремонтованих будівель (внутрішньобудинкова інфраструктура для оптоволокна + точка доступу) та недискримінаційний доступ до існуючих будинків. Зміни до законів про ОСББ та про електронні комунікації закріплюють право мешканця на вибір постачальника.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Позасудовий розгляд спорів у НКЕК: вичерпні категорії, чітке коло заявників, строки 2–4 місяці. Для технічних питань — обов’язкові для врахування галузеві висновки профільних органів. Рішення обов’язкові; санкції — лише у визначених законом випадках; НКЕК не здійснює галузевого нагляду.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Матриця відповідальності: КМУ затверджує правила і методики за поданням галузевих ЦОВВ, погодженим з Мінцифри та НКЕК. НКЕК — держатель SIP і орган позасудового розгляду спорів. ОМС та власники інфраструктури — подання інформації, доступ, координація. Основні підзаконні акти мають бути ухвалені протягом 6 місяців.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Оцінка стійкості побудована за логікою Absorb–Adapt–Recover. Найсильніший внесок GIA — у Recover: доступ до фізичної інфраструктури, винятки для аварійних робіт і швидке вирішення спорів зменшують адміністративну складову часу відновлення. Для Absorb та Adapt ефект також позитивний, але SIP не можна подавати як безумовну перевагу в умовах війни: централізація геопросторових даних створює ризик таргетування і single point of failure. Тому контроль доступу, мінімізація даних, виключення чутливих категорій, резервування та офлайн-режим є передумовами запуску.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90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Пояснення до слайда: держава має чисті витрати на запуск та підтримку системи, але ці витрати відкривають економію для операторів. Саме операторська економія є головним прямим економічним обґрунтуванням. Ефект від швидшого відновлення зв’язку варто показувати окремо як додатковий, консервативно оцінений шар.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43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Пояснення до слайда: головний управлінський висновок — GIA без робочого SIP і механізму виконання може дати відʼємний економічний результат. Позитивний ефект залежить від практичної реалізації. Окремий кошторис SIP потрібно узгодити з фінальною EIA-моделлю, бо він деталізує вартість побудови та експлуатації платформи.</a:t>
            </a:r>
          </a:p>
        </p:txBody>
      </p:sp>
    </p:spTree>
    <p:extLst>
      <p:ext uri="{BB962C8B-B14F-4D97-AF65-F5344CB8AC3E}">
        <p14:creationId xmlns:p14="http://schemas.microsoft.com/office/powerpoint/2010/main" val="2458254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Завершальна теза: мета закону — не просто врегулювати доступ, а усунути структурні бар’єри для гігабітного підключення та узгодити рамку розгортання з GIA. Наступний крок після ухвалення — підзаконні акти КМУ та запуск SIP.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21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11" Type="http://schemas.openxmlformats.org/officeDocument/2006/relationships/image" Target="../media/image12.png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image" Target="../media/image30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32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1.png"/><Relationship Id="rId10" Type="http://schemas.openxmlformats.org/officeDocument/2006/relationships/image" Target="../media/image40.png"/><Relationship Id="rId4" Type="http://schemas.openxmlformats.org/officeDocument/2006/relationships/image" Target="../media/image18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1.png"/><Relationship Id="rId4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6868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b="1" kern="0" spc="3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18872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 розгортання мереж надвисокої пропускної здатності та доступ до фізичної інфраструктури»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 рамка для розгортання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gigabit / VHCN мереж в Україні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Євроінтеграційна реформа: </a:t>
            </a:r>
            <a:r>
              <a:rPr lang="en-US" sz="1700" dirty="0" err="1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імплементація</a:t>
            </a:r>
            <a:r>
              <a:rPr lang="en-US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uk-UA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Регламенту</a:t>
            </a:r>
            <a:r>
              <a:rPr lang="en-US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uk-UA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ЄС</a:t>
            </a:r>
            <a:r>
              <a:rPr lang="en-US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2024/1309 — Gigabit Infrastructure Act</a:t>
            </a:r>
            <a:r>
              <a:rPr lang="uk-UA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en-US" sz="170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GIA)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170432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4544568"/>
            <a:ext cx="237744" cy="23774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85800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Будівництво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2505456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5184" y="4544568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020824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3840480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0208" y="4544568"/>
            <a:ext cx="237744" cy="23774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355848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Електроенергетика</a:t>
            </a:r>
            <a:endParaRPr lang="en-US" sz="850" dirty="0"/>
          </a:p>
        </p:txBody>
      </p:sp>
      <p:sp>
        <p:nvSpPr>
          <p:cNvPr id="15" name="Shape 10"/>
          <p:cNvSpPr/>
          <p:nvPr/>
        </p:nvSpPr>
        <p:spPr>
          <a:xfrm>
            <a:off x="5175504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232" y="4544568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4690872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Природний газ</a:t>
            </a:r>
            <a:endParaRPr lang="en-US" sz="850" dirty="0"/>
          </a:p>
        </p:txBody>
      </p:sp>
      <p:sp>
        <p:nvSpPr>
          <p:cNvPr id="18" name="Shape 12"/>
          <p:cNvSpPr/>
          <p:nvPr/>
        </p:nvSpPr>
        <p:spPr>
          <a:xfrm>
            <a:off x="6510528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0256" y="4544568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6025896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Теплопостачання</a:t>
            </a:r>
            <a:endParaRPr lang="en-US" sz="850" dirty="0"/>
          </a:p>
        </p:txBody>
      </p:sp>
      <p:sp>
        <p:nvSpPr>
          <p:cNvPr id="21" name="Shape 14"/>
          <p:cNvSpPr/>
          <p:nvPr/>
        </p:nvSpPr>
        <p:spPr>
          <a:xfrm>
            <a:off x="7845552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5280" y="4544568"/>
            <a:ext cx="237744" cy="237744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7360920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Водопостачання</a:t>
            </a:r>
            <a:endParaRPr lang="en-US" sz="850" dirty="0"/>
          </a:p>
        </p:txBody>
      </p:sp>
      <p:sp>
        <p:nvSpPr>
          <p:cNvPr id="24" name="Shape 16"/>
          <p:cNvSpPr/>
          <p:nvPr/>
        </p:nvSpPr>
        <p:spPr>
          <a:xfrm>
            <a:off x="9180576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90304" y="4544568"/>
            <a:ext cx="237744" cy="237744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8695944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Меліорація</a:t>
            </a:r>
            <a:endParaRPr lang="en-US" sz="850" dirty="0"/>
          </a:p>
        </p:txBody>
      </p:sp>
      <p:sp>
        <p:nvSpPr>
          <p:cNvPr id="27" name="Shape 18"/>
          <p:cNvSpPr/>
          <p:nvPr/>
        </p:nvSpPr>
        <p:spPr>
          <a:xfrm>
            <a:off x="10515600" y="4434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25328" y="4544568"/>
            <a:ext cx="237744" cy="237744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10030968" y="4956048"/>
            <a:ext cx="1426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Електронні комунікації</a:t>
            </a:r>
            <a:endParaRPr lang="en-US" sz="850" dirty="0"/>
          </a:p>
        </p:txBody>
      </p:sp>
      <p:sp>
        <p:nvSpPr>
          <p:cNvPr id="30" name="Text 20"/>
          <p:cNvSpPr txBox="1"/>
          <p:nvPr/>
        </p:nvSpPr>
        <p:spPr>
          <a:xfrm>
            <a:off x="731520" y="5623560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endParaRPr lang="en-US" sz="1100" dirty="0"/>
          </a:p>
        </p:txBody>
      </p:sp>
      <p:sp>
        <p:nvSpPr>
          <p:cNvPr id="31" name="Text 21"/>
          <p:cNvSpPr txBox="1"/>
          <p:nvPr/>
        </p:nvSpPr>
        <p:spPr>
          <a:xfrm>
            <a:off x="9052560" y="56235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Вересень 2026</a:t>
            </a:r>
            <a:endParaRPr lang="en-US" sz="1300" dirty="0"/>
          </a:p>
        </p:txBody>
      </p:sp>
      <p:sp>
        <p:nvSpPr>
          <p:cNvPr id="32" name="Text 22"/>
          <p:cNvSpPr txBox="1"/>
          <p:nvPr/>
        </p:nvSpPr>
        <p:spPr>
          <a:xfrm>
            <a:off x="9052560" y="59436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800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 рамка для </a:t>
            </a:r>
            <a:r>
              <a:rPr lang="en-US" sz="2800" b="1" dirty="0" err="1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розгортання</a:t>
            </a: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uk-UA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 надвисокої пропускної здатності</a:t>
            </a: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 err="1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</a:t>
            </a: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Україні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17904"/>
            <a:ext cx="110642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Новий закон замінює чинний Закон про доступ і регулює повний цикл розгортання мереж — а не лише доступ до окремих об’єктів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1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4892040" cy="2880360"/>
          </a:xfrm>
          <a:prstGeom prst="roundRect">
            <a:avLst>
              <a:gd name="adj" fmla="val 3810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2176272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ЧИННА МОДЕЛЬ — ФРАГМЕНТОВАНА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404872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про доступ до об’єктів будівництва, транспорту, електроенергетики</a:t>
            </a:r>
            <a:endParaRPr lang="en-US" sz="13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026664"/>
            <a:ext cx="237744" cy="23774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143000" y="29992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сфери: будівництво, транспорт, електроенергетика</a:t>
            </a:r>
            <a:endParaRPr lang="en-US" sz="11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483864"/>
            <a:ext cx="237744" cy="23774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143000" y="34564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Окремі процедури доступу до окремих об’єктів</a:t>
            </a:r>
            <a:endParaRPr lang="en-US" sz="115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941064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143000" y="39136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Інформацію шукають у кожного власника окремо</a:t>
            </a:r>
            <a:endParaRPr lang="en-US" sz="11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398264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43000" y="4370832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Немає механізму координації інфраструктурних робіт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5577840" y="3154680"/>
            <a:ext cx="1051560" cy="594360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3"/>
          <p:cNvSpPr/>
          <p:nvPr/>
        </p:nvSpPr>
        <p:spPr>
          <a:xfrm>
            <a:off x="6748272" y="2011680"/>
            <a:ext cx="4892040" cy="2880360"/>
          </a:xfrm>
          <a:prstGeom prst="roundRect">
            <a:avLst>
              <a:gd name="adj" fmla="val 3810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4"/>
          <p:cNvSpPr txBox="1"/>
          <p:nvPr/>
        </p:nvSpPr>
        <p:spPr>
          <a:xfrm>
            <a:off x="6954012" y="2033917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 ІНТЕГРОВАНА РАМКА</a:t>
            </a:r>
            <a:endParaRPr lang="en-US" sz="950" dirty="0"/>
          </a:p>
        </p:txBody>
      </p:sp>
      <p:sp>
        <p:nvSpPr>
          <p:cNvPr id="21" name="Text 15"/>
          <p:cNvSpPr txBox="1"/>
          <p:nvPr/>
        </p:nvSpPr>
        <p:spPr>
          <a:xfrm>
            <a:off x="6906578" y="2299716"/>
            <a:ext cx="4526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про розгортання мереж надвисокої пропускної здатності та доступ до фізичної інфраструктури</a:t>
            </a:r>
            <a:endParaRPr lang="en-US" sz="1350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872" y="3026664"/>
            <a:ext cx="237744" cy="237744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7342632" y="29992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Вісім сфер: + газ, тепло, вода, меліорація, електронні комунікації</a:t>
            </a:r>
            <a:endParaRPr lang="en-US" sz="115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872" y="3483864"/>
            <a:ext cx="237744" cy="237744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7342632" y="34564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Повний цикл: інформація → доступ → координація → дозволи → спори</a:t>
            </a:r>
            <a:endParaRPr lang="en-US" sz="1150" dirty="0"/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872" y="3941064"/>
            <a:ext cx="237744" cy="237744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7342632" y="39136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Єдина точка доступу до інформації (Single Information Point)</a:t>
            </a:r>
            <a:endParaRPr lang="en-US" sz="1150" dirty="0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872" y="4398264"/>
            <a:ext cx="237744" cy="237744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342632" y="4370832"/>
            <a:ext cx="4160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Fibre-ready будівлі та позасудове вирішення спорів у НКЕК</a:t>
            </a:r>
            <a:endParaRPr lang="en-US" sz="1150" dirty="0"/>
          </a:p>
        </p:txBody>
      </p:sp>
      <p:sp>
        <p:nvSpPr>
          <p:cNvPr id="30" name="Text 20"/>
          <p:cNvSpPr txBox="1"/>
          <p:nvPr/>
        </p:nvSpPr>
        <p:spPr>
          <a:xfrm>
            <a:off x="548640" y="507492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 ФІЗИЧНОЇ ІНФРАСТРУКТУРИ, НА ЯКІ ПОШИРЮЄТЬСЯ ЗАКОН</a:t>
            </a:r>
            <a:endParaRPr lang="en-US" sz="950" dirty="0"/>
          </a:p>
        </p:txBody>
      </p:sp>
      <p:sp>
        <p:nvSpPr>
          <p:cNvPr id="31" name="Shape 21"/>
          <p:cNvSpPr/>
          <p:nvPr/>
        </p:nvSpPr>
        <p:spPr>
          <a:xfrm>
            <a:off x="1013270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998" y="5486400"/>
            <a:ext cx="237744" cy="237744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548640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Будівництво</a:t>
            </a:r>
            <a:endParaRPr lang="en-US" sz="950" dirty="0"/>
          </a:p>
        </p:txBody>
      </p:sp>
      <p:sp>
        <p:nvSpPr>
          <p:cNvPr id="34" name="Shape 23"/>
          <p:cNvSpPr/>
          <p:nvPr/>
        </p:nvSpPr>
        <p:spPr>
          <a:xfrm>
            <a:off x="2399729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9457" y="5486400"/>
            <a:ext cx="237744" cy="237744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1935099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</a:t>
            </a:r>
            <a:endParaRPr lang="en-US" sz="950" dirty="0"/>
          </a:p>
        </p:txBody>
      </p:sp>
      <p:sp>
        <p:nvSpPr>
          <p:cNvPr id="37" name="Shape 25"/>
          <p:cNvSpPr/>
          <p:nvPr/>
        </p:nvSpPr>
        <p:spPr>
          <a:xfrm>
            <a:off x="3786188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5916" y="5486400"/>
            <a:ext cx="237744" cy="237744"/>
          </a:xfrm>
          <a:prstGeom prst="rect">
            <a:avLst/>
          </a:prstGeom>
        </p:spPr>
      </p:pic>
      <p:sp>
        <p:nvSpPr>
          <p:cNvPr id="39" name="Text 26"/>
          <p:cNvSpPr txBox="1"/>
          <p:nvPr/>
        </p:nvSpPr>
        <p:spPr>
          <a:xfrm>
            <a:off x="3321558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Електроенергетика</a:t>
            </a:r>
            <a:endParaRPr lang="en-US" sz="950" dirty="0"/>
          </a:p>
        </p:txBody>
      </p:sp>
      <p:sp>
        <p:nvSpPr>
          <p:cNvPr id="40" name="Shape 27"/>
          <p:cNvSpPr/>
          <p:nvPr/>
        </p:nvSpPr>
        <p:spPr>
          <a:xfrm>
            <a:off x="5172646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1" name="Image 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2375" y="5486400"/>
            <a:ext cx="237744" cy="237744"/>
          </a:xfrm>
          <a:prstGeom prst="rect">
            <a:avLst/>
          </a:prstGeom>
        </p:spPr>
      </p:pic>
      <p:sp>
        <p:nvSpPr>
          <p:cNvPr id="42" name="Text 28"/>
          <p:cNvSpPr txBox="1"/>
          <p:nvPr/>
        </p:nvSpPr>
        <p:spPr>
          <a:xfrm>
            <a:off x="4708017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Природний газ</a:t>
            </a:r>
            <a:endParaRPr lang="en-US" sz="950" dirty="0"/>
          </a:p>
        </p:txBody>
      </p:sp>
      <p:sp>
        <p:nvSpPr>
          <p:cNvPr id="43" name="Shape 29"/>
          <p:cNvSpPr/>
          <p:nvPr/>
        </p:nvSpPr>
        <p:spPr>
          <a:xfrm>
            <a:off x="6559106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4" name="Image 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834" y="5486400"/>
            <a:ext cx="237744" cy="237744"/>
          </a:xfrm>
          <a:prstGeom prst="rect">
            <a:avLst/>
          </a:prstGeom>
        </p:spPr>
      </p:pic>
      <p:sp>
        <p:nvSpPr>
          <p:cNvPr id="45" name="Text 30"/>
          <p:cNvSpPr txBox="1"/>
          <p:nvPr/>
        </p:nvSpPr>
        <p:spPr>
          <a:xfrm>
            <a:off x="6094476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Теплопостачання</a:t>
            </a:r>
            <a:endParaRPr lang="en-US" sz="950" dirty="0"/>
          </a:p>
        </p:txBody>
      </p:sp>
      <p:sp>
        <p:nvSpPr>
          <p:cNvPr id="46" name="Shape 31"/>
          <p:cNvSpPr/>
          <p:nvPr/>
        </p:nvSpPr>
        <p:spPr>
          <a:xfrm>
            <a:off x="7945565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Image 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5292" y="5486400"/>
            <a:ext cx="237744" cy="237744"/>
          </a:xfrm>
          <a:prstGeom prst="rect">
            <a:avLst/>
          </a:prstGeom>
        </p:spPr>
      </p:pic>
      <p:sp>
        <p:nvSpPr>
          <p:cNvPr id="48" name="Text 32"/>
          <p:cNvSpPr txBox="1"/>
          <p:nvPr/>
        </p:nvSpPr>
        <p:spPr>
          <a:xfrm>
            <a:off x="7480935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Водопостачання</a:t>
            </a:r>
            <a:endParaRPr lang="en-US" sz="950" dirty="0"/>
          </a:p>
        </p:txBody>
      </p:sp>
      <p:sp>
        <p:nvSpPr>
          <p:cNvPr id="49" name="Shape 33"/>
          <p:cNvSpPr/>
          <p:nvPr/>
        </p:nvSpPr>
        <p:spPr>
          <a:xfrm>
            <a:off x="9332024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0" name="Image 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41751" y="5486400"/>
            <a:ext cx="237744" cy="237744"/>
          </a:xfrm>
          <a:prstGeom prst="rect">
            <a:avLst/>
          </a:prstGeom>
        </p:spPr>
      </p:pic>
      <p:sp>
        <p:nvSpPr>
          <p:cNvPr id="51" name="Text 34"/>
          <p:cNvSpPr txBox="1"/>
          <p:nvPr/>
        </p:nvSpPr>
        <p:spPr>
          <a:xfrm>
            <a:off x="8867394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Меліорація</a:t>
            </a:r>
            <a:endParaRPr lang="en-US" sz="950" dirty="0"/>
          </a:p>
        </p:txBody>
      </p:sp>
      <p:sp>
        <p:nvSpPr>
          <p:cNvPr id="52" name="Shape 35"/>
          <p:cNvSpPr/>
          <p:nvPr/>
        </p:nvSpPr>
        <p:spPr>
          <a:xfrm>
            <a:off x="10718483" y="537667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3" name="Image 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28211" y="5486400"/>
            <a:ext cx="237744" cy="237744"/>
          </a:xfrm>
          <a:prstGeom prst="rect">
            <a:avLst/>
          </a:prstGeom>
        </p:spPr>
      </p:pic>
      <p:sp>
        <p:nvSpPr>
          <p:cNvPr id="54" name="Text 36"/>
          <p:cNvSpPr txBox="1"/>
          <p:nvPr/>
        </p:nvSpPr>
        <p:spPr>
          <a:xfrm>
            <a:off x="10253853" y="5888736"/>
            <a:ext cx="13864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Електронні комунікації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ЄВРОІНТЕГРАЦІЙНА ОСНОВА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Європейська основа: Gigabit Infrastructure Act</a:t>
            </a:r>
            <a:r>
              <a:rPr lang="uk-UA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</a:t>
            </a: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GIA)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Україна переходить від регулювання окремих процедур доступу до комплексної європейської моделі розгортання мереж надвисокої пропускної здатності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2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3337560" cy="2651760"/>
          </a:xfrm>
          <a:prstGeom prst="roundRect">
            <a:avLst>
              <a:gd name="adj" fmla="val 4138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· ДИРЕКТИВА ЄС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441448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Directive 2014/61/EU — Broadband Cost Reduction Directive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154680"/>
            <a:ext cx="2926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 логіка: набір окремих заходів для здешевлення широкосмугових мереж — доступ до окремих об’єктів, базова прозорість, мінімальна координація.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977640" y="3063240"/>
            <a:ext cx="502920" cy="411480"/>
          </a:xfrm>
          <a:prstGeom prst="rightArrow">
            <a:avLst/>
          </a:prstGeom>
          <a:solidFill>
            <a:srgbClr val="D5DBE3"/>
          </a:solidFill>
          <a:ln w="12700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572000" y="2011680"/>
            <a:ext cx="3337560" cy="2651760"/>
          </a:xfrm>
          <a:prstGeom prst="roundRect">
            <a:avLst>
              <a:gd name="adj" fmla="val 4138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800600" y="219456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· РЕГЛАМЕНТ ЄС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441448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Regulation (EU) 2024/1309 — Gigabit Infrastructure Act (GIA)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4800600" y="31546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 — зменшити вартість і строки розгортання gigabit-мереж: доступ до інфраструктури всіх секторів, єдина точка інформації, координація робіт, цифрові дозвільні процедури, fibre-ready будівлі, швидкі позасудові спори.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01000" y="3063240"/>
            <a:ext cx="502920" cy="411480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595360" y="2011680"/>
            <a:ext cx="3044952" cy="2651760"/>
          </a:xfrm>
          <a:prstGeom prst="roundRect">
            <a:avLst>
              <a:gd name="adj" fmla="val 4138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823960" y="21945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8823960" y="2441448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про </a:t>
            </a:r>
            <a:r>
              <a:rPr lang="en-US" sz="135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розгортання</a:t>
            </a: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uk-UA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 надвисокої пропускної здатності</a:t>
            </a: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та доступ до фізичної інфраструктури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8823960" y="3339816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DCE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 визначає свою мету: імплементація GIA та виконання зобов’язань щодо інтеграції до Єдиного цифрового ринку ЄС. Переносить модель GIA у національне право з урахуванням воєнного стану та відновлення.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495604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90" y="5056998"/>
            <a:ext cx="218724" cy="218724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133856" y="4937760"/>
            <a:ext cx="2980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 застосовний регламент</a:t>
            </a:r>
            <a:endParaRPr lang="en-US" sz="1250" dirty="0"/>
          </a:p>
        </p:txBody>
      </p:sp>
      <p:sp>
        <p:nvSpPr>
          <p:cNvPr id="24" name="Text 21"/>
          <p:cNvSpPr txBox="1"/>
          <p:nvPr/>
        </p:nvSpPr>
        <p:spPr>
          <a:xfrm>
            <a:off x="1133856" y="5193792"/>
            <a:ext cx="2980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державах ЄС GIA діє безпосередньо. Для України модель регламенту має </a:t>
            </a:r>
            <a:r>
              <a:rPr lang="en-US" sz="1050" dirty="0" err="1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бути</a:t>
            </a: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uk-UA" sz="1050" dirty="0" err="1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імплементована</a:t>
            </a: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законом.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4315968" y="495604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918" y="5056998"/>
            <a:ext cx="218724" cy="218724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4901184" y="4937760"/>
            <a:ext cx="2980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Актуальна рамка ЄС</a:t>
            </a:r>
            <a:endParaRPr lang="en-US" sz="1250" dirty="0"/>
          </a:p>
        </p:txBody>
      </p:sp>
      <p:sp>
        <p:nvSpPr>
          <p:cNvPr id="28" name="Text 24"/>
          <p:cNvSpPr txBox="1"/>
          <p:nvPr/>
        </p:nvSpPr>
        <p:spPr>
          <a:xfrm>
            <a:off x="4901184" y="5193792"/>
            <a:ext cx="29809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 замінює директиву 2014 року і застосовується в ЄС з листопада 2025 року.</a:t>
            </a:r>
            <a:endParaRPr lang="en-US" sz="1050" dirty="0"/>
          </a:p>
        </p:txBody>
      </p:sp>
      <p:pic>
        <p:nvPicPr>
          <p:cNvPr id="3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46" y="5056998"/>
            <a:ext cx="218724" cy="2187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ОХОПЛЮЄ НОВА СИСТЕМА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П’ять механізмів однієї рамки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Єдиний цикл розгортання: інформація → доступ → координація робіт → дозволи → вирішення спорів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3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103120" cy="2606040"/>
          </a:xfrm>
          <a:prstGeom prst="roundRect">
            <a:avLst>
              <a:gd name="adj" fmla="val 5217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2011680" y="21762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31520" y="2194560"/>
            <a:ext cx="502920" cy="50292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1" y="2315261"/>
            <a:ext cx="261518" cy="261518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731520" y="2816352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до фізичної інфраструктури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474720"/>
            <a:ext cx="1737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 err="1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Вичерпні</a:t>
            </a: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підстави для відмови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Проєктна документація, договір, плата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2788920" y="2011680"/>
            <a:ext cx="2103120" cy="2606040"/>
          </a:xfrm>
          <a:prstGeom prst="roundRect">
            <a:avLst>
              <a:gd name="adj" fmla="val 5217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4251960" y="21762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2971800" y="2194560"/>
            <a:ext cx="502920" cy="50292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501" y="2315261"/>
            <a:ext cx="261518" cy="261518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2971800" y="2816352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Інформація: Single Information Point</a:t>
            </a:r>
            <a:endParaRPr lang="en-US" sz="1250" dirty="0"/>
          </a:p>
        </p:txBody>
      </p:sp>
      <p:sp>
        <p:nvSpPr>
          <p:cNvPr id="18" name="Text 14"/>
          <p:cNvSpPr txBox="1"/>
          <p:nvPr/>
        </p:nvSpPr>
        <p:spPr>
          <a:xfrm>
            <a:off x="2971800" y="347472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Існуюча інфраструктура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Заплановані роботи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Електронні запити та обстеження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5029200" y="2011680"/>
            <a:ext cx="2103120" cy="2606040"/>
          </a:xfrm>
          <a:prstGeom prst="roundRect">
            <a:avLst>
              <a:gd name="adj" fmla="val 5217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6492240" y="21762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212080" y="2194560"/>
            <a:ext cx="502920" cy="50292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781" y="2315261"/>
            <a:ext cx="261518" cy="261518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212080" y="2816352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Координація робіт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5212080" y="347472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Спільне прокладання під час інфраструктурних робіт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Обов’язковий розгляд запитів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Розподіл витрат за угодою</a:t>
            </a:r>
            <a:endParaRPr lang="en-US" sz="1000" dirty="0"/>
          </a:p>
        </p:txBody>
      </p:sp>
      <p:sp>
        <p:nvSpPr>
          <p:cNvPr id="25" name="Shape 20"/>
          <p:cNvSpPr/>
          <p:nvPr/>
        </p:nvSpPr>
        <p:spPr>
          <a:xfrm>
            <a:off x="7269480" y="2011680"/>
            <a:ext cx="2103120" cy="2606040"/>
          </a:xfrm>
          <a:prstGeom prst="roundRect">
            <a:avLst>
              <a:gd name="adj" fmla="val 5217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1"/>
          <p:cNvSpPr txBox="1"/>
          <p:nvPr/>
        </p:nvSpPr>
        <p:spPr>
          <a:xfrm>
            <a:off x="8732520" y="21762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  <p:sp>
        <p:nvSpPr>
          <p:cNvPr id="27" name="Shape 22"/>
          <p:cNvSpPr/>
          <p:nvPr/>
        </p:nvSpPr>
        <p:spPr>
          <a:xfrm>
            <a:off x="7452360" y="2194560"/>
            <a:ext cx="502920" cy="50292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73061" y="2315261"/>
            <a:ext cx="261518" cy="261518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7452360" y="2816352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Дозволи та право проходу</a:t>
            </a:r>
            <a:endParaRPr lang="en-US" sz="1250" dirty="0"/>
          </a:p>
        </p:txBody>
      </p:sp>
      <p:sp>
        <p:nvSpPr>
          <p:cNvPr id="30" name="Text 24"/>
          <p:cNvSpPr txBox="1"/>
          <p:nvPr/>
        </p:nvSpPr>
        <p:spPr>
          <a:xfrm>
            <a:off x="7452360" y="347472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Заяви в електронній формі через SIP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Рішення — не довше 4 місяців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 малого масштабу — без окремих дозволів</a:t>
            </a:r>
            <a:endParaRPr lang="en-US" sz="1000" dirty="0"/>
          </a:p>
        </p:txBody>
      </p:sp>
      <p:sp>
        <p:nvSpPr>
          <p:cNvPr id="31" name="Shape 25"/>
          <p:cNvSpPr/>
          <p:nvPr/>
        </p:nvSpPr>
        <p:spPr>
          <a:xfrm>
            <a:off x="9509760" y="2011680"/>
            <a:ext cx="2103120" cy="2606040"/>
          </a:xfrm>
          <a:prstGeom prst="roundRect">
            <a:avLst>
              <a:gd name="adj" fmla="val 5217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/>
          <p:cNvSpPr txBox="1"/>
          <p:nvPr/>
        </p:nvSpPr>
        <p:spPr>
          <a:xfrm>
            <a:off x="10972800" y="217627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  <p:sp>
        <p:nvSpPr>
          <p:cNvPr id="33" name="Shape 27"/>
          <p:cNvSpPr/>
          <p:nvPr/>
        </p:nvSpPr>
        <p:spPr>
          <a:xfrm>
            <a:off x="9692640" y="2194560"/>
            <a:ext cx="502920" cy="50292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3341" y="2315261"/>
            <a:ext cx="261518" cy="261518"/>
          </a:xfrm>
          <a:prstGeom prst="rect">
            <a:avLst/>
          </a:prstGeom>
        </p:spPr>
      </p:pic>
      <p:sp>
        <p:nvSpPr>
          <p:cNvPr id="35" name="Text 28"/>
          <p:cNvSpPr txBox="1"/>
          <p:nvPr/>
        </p:nvSpPr>
        <p:spPr>
          <a:xfrm>
            <a:off x="9692640" y="2816352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 та виконання</a:t>
            </a:r>
            <a:endParaRPr lang="en-US" sz="1250" dirty="0"/>
          </a:p>
        </p:txBody>
      </p:sp>
      <p:sp>
        <p:nvSpPr>
          <p:cNvPr id="36" name="Text 29"/>
          <p:cNvSpPr txBox="1"/>
          <p:nvPr/>
        </p:nvSpPr>
        <p:spPr>
          <a:xfrm>
            <a:off x="9692640" y="347472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Позасудовий розгляд у НКЕК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Галузеві висновки органів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Обов’язкові рішення, санкції</a:t>
            </a:r>
            <a:endParaRPr lang="en-US" sz="1000" dirty="0"/>
          </a:p>
        </p:txBody>
      </p:sp>
      <p:sp>
        <p:nvSpPr>
          <p:cNvPr id="37" name="Shape 30"/>
          <p:cNvSpPr/>
          <p:nvPr/>
        </p:nvSpPr>
        <p:spPr>
          <a:xfrm>
            <a:off x="548640" y="4800600"/>
            <a:ext cx="11091672" cy="658368"/>
          </a:xfrm>
          <a:prstGeom prst="roundRect">
            <a:avLst>
              <a:gd name="adj" fmla="val 1666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1"/>
          <p:cNvSpPr/>
          <p:nvPr/>
        </p:nvSpPr>
        <p:spPr>
          <a:xfrm>
            <a:off x="713232" y="491947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4182" y="5020422"/>
            <a:ext cx="218724" cy="218724"/>
          </a:xfrm>
          <a:prstGeom prst="rect">
            <a:avLst/>
          </a:prstGeom>
        </p:spPr>
      </p:pic>
      <p:sp>
        <p:nvSpPr>
          <p:cNvPr id="40" name="Text 32"/>
          <p:cNvSpPr txBox="1"/>
          <p:nvPr/>
        </p:nvSpPr>
        <p:spPr>
          <a:xfrm>
            <a:off x="1280160" y="4892040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Внутрішньобудинкова інфраструктура та fibre-ready будівлі</a:t>
            </a:r>
            <a:endParaRPr lang="en-US" sz="1200" dirty="0"/>
          </a:p>
        </p:txBody>
      </p:sp>
      <p:sp>
        <p:nvSpPr>
          <p:cNvPr id="41" name="Text 33"/>
          <p:cNvSpPr txBox="1"/>
          <p:nvPr/>
        </p:nvSpPr>
        <p:spPr>
          <a:xfrm>
            <a:off x="4663440" y="4873752"/>
            <a:ext cx="6812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Нові та капітально відремонтовані будівлі — з інфраструктурою для оптоволокна і точкою доступу; недискримінаційний доступ операторів до існуючих будинків і право мешканця на вибір постачальника.</a:t>
            </a:r>
            <a:endParaRPr lang="en-US" sz="1050" dirty="0"/>
          </a:p>
        </p:txBody>
      </p:sp>
      <p:sp>
        <p:nvSpPr>
          <p:cNvPr id="42" name="Shape 34"/>
          <p:cNvSpPr/>
          <p:nvPr/>
        </p:nvSpPr>
        <p:spPr>
          <a:xfrm>
            <a:off x="548640" y="5577840"/>
            <a:ext cx="11091672" cy="658368"/>
          </a:xfrm>
          <a:prstGeom prst="roundRect">
            <a:avLst>
              <a:gd name="adj" fmla="val 1666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35"/>
          <p:cNvSpPr/>
          <p:nvPr/>
        </p:nvSpPr>
        <p:spPr>
          <a:xfrm>
            <a:off x="713232" y="569671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4182" y="5797662"/>
            <a:ext cx="218724" cy="218724"/>
          </a:xfrm>
          <a:prstGeom prst="rect">
            <a:avLst/>
          </a:prstGeom>
        </p:spPr>
      </p:pic>
      <p:sp>
        <p:nvSpPr>
          <p:cNvPr id="45" name="Text 36"/>
          <p:cNvSpPr txBox="1"/>
          <p:nvPr/>
        </p:nvSpPr>
        <p:spPr>
          <a:xfrm>
            <a:off x="1280160" y="5669280"/>
            <a:ext cx="3291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Економічні умови доступу</a:t>
            </a:r>
            <a:endParaRPr lang="en-US" sz="1200" dirty="0"/>
          </a:p>
        </p:txBody>
      </p:sp>
      <p:sp>
        <p:nvSpPr>
          <p:cNvPr id="46" name="Text 37"/>
          <p:cNvSpPr txBox="1"/>
          <p:nvPr/>
        </p:nvSpPr>
        <p:spPr>
          <a:xfrm>
            <a:off x="4663440" y="5650992"/>
            <a:ext cx="6812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 за методиками для кожного виду інфраструктури; одноразова та/або періодична; сталість протягом року; знижувальні коефіцієнти для сіл, на час воєнного стану та для універсальних послуг.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ДО ФІЗИЧНОЇ ІНФРАСТРУКТУРИ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стає правилом, відмова — обґрунтованим винятком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Оператор, який розгортає електронну комунікаційну мережу, має право запитати доступ до придатної фізичної інфраструктури будь-якого сектора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4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4160520" cy="3703320"/>
          </a:xfrm>
          <a:prstGeom prst="roundRect">
            <a:avLst>
              <a:gd name="adj" fmla="val 2963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2176272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БАЗОВИЙ ПРИНЦИП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450592"/>
            <a:ext cx="3749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Власники та управителі інфраструктури — оператори мереж, державні органи, ОМС — зобов’язані розглядати обґрунтовані запити і надавати доступ, якщо немає встановлених законом підстав для відмови.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5204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надається для розміщення, модернізації та обслуговування технічних засобів електронних комунікацій.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950976" y="416052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48" y="4252692"/>
            <a:ext cx="199705" cy="199705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667512" y="457200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Будівництво</a:t>
            </a:r>
            <a:endParaRPr lang="en-US" sz="700" dirty="0"/>
          </a:p>
        </p:txBody>
      </p:sp>
      <p:sp>
        <p:nvSpPr>
          <p:cNvPr id="14" name="Shape 11"/>
          <p:cNvSpPr/>
          <p:nvPr/>
        </p:nvSpPr>
        <p:spPr>
          <a:xfrm>
            <a:off x="1892808" y="416052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4980" y="4252692"/>
            <a:ext cx="199705" cy="19970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609344" y="457200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</a:t>
            </a:r>
            <a:endParaRPr lang="en-US" sz="700" dirty="0"/>
          </a:p>
        </p:txBody>
      </p:sp>
      <p:sp>
        <p:nvSpPr>
          <p:cNvPr id="17" name="Shape 13"/>
          <p:cNvSpPr/>
          <p:nvPr/>
        </p:nvSpPr>
        <p:spPr>
          <a:xfrm>
            <a:off x="2834640" y="416052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812" y="4252692"/>
            <a:ext cx="199705" cy="19970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2551176" y="457200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Електроенергетика</a:t>
            </a:r>
            <a:endParaRPr lang="en-US" sz="700" dirty="0"/>
          </a:p>
        </p:txBody>
      </p:sp>
      <p:sp>
        <p:nvSpPr>
          <p:cNvPr id="20" name="Shape 15"/>
          <p:cNvSpPr/>
          <p:nvPr/>
        </p:nvSpPr>
        <p:spPr>
          <a:xfrm>
            <a:off x="3776472" y="416052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8644" y="4252692"/>
            <a:ext cx="199705" cy="199705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3493008" y="457200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Природний газ</a:t>
            </a:r>
            <a:endParaRPr lang="en-US" sz="700" dirty="0"/>
          </a:p>
        </p:txBody>
      </p:sp>
      <p:sp>
        <p:nvSpPr>
          <p:cNvPr id="23" name="Shape 17"/>
          <p:cNvSpPr/>
          <p:nvPr/>
        </p:nvSpPr>
        <p:spPr>
          <a:xfrm>
            <a:off x="950976" y="493776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148" y="5029932"/>
            <a:ext cx="199705" cy="199705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667512" y="534924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Теплопостачання</a:t>
            </a:r>
            <a:endParaRPr lang="en-US" sz="700" dirty="0"/>
          </a:p>
        </p:txBody>
      </p:sp>
      <p:sp>
        <p:nvSpPr>
          <p:cNvPr id="26" name="Shape 19"/>
          <p:cNvSpPr/>
          <p:nvPr/>
        </p:nvSpPr>
        <p:spPr>
          <a:xfrm>
            <a:off x="1892808" y="493776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4980" y="5029932"/>
            <a:ext cx="199705" cy="199705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1609344" y="534924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Водопостачання</a:t>
            </a:r>
            <a:endParaRPr lang="en-US" sz="700" dirty="0"/>
          </a:p>
        </p:txBody>
      </p:sp>
      <p:sp>
        <p:nvSpPr>
          <p:cNvPr id="29" name="Shape 21"/>
          <p:cNvSpPr/>
          <p:nvPr/>
        </p:nvSpPr>
        <p:spPr>
          <a:xfrm>
            <a:off x="2834640" y="493776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6812" y="5029932"/>
            <a:ext cx="199705" cy="199705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2551176" y="534924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Меліорація</a:t>
            </a:r>
            <a:endParaRPr lang="en-US" sz="700" dirty="0"/>
          </a:p>
        </p:txBody>
      </p:sp>
      <p:sp>
        <p:nvSpPr>
          <p:cNvPr id="32" name="Shape 23"/>
          <p:cNvSpPr/>
          <p:nvPr/>
        </p:nvSpPr>
        <p:spPr>
          <a:xfrm>
            <a:off x="3776472" y="493776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8644" y="5029932"/>
            <a:ext cx="199705" cy="199705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3493008" y="5349240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700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Електронні комунікації</a:t>
            </a:r>
            <a:endParaRPr lang="en-US" sz="700" dirty="0"/>
          </a:p>
        </p:txBody>
      </p:sp>
      <p:sp>
        <p:nvSpPr>
          <p:cNvPr id="35" name="Shape 25"/>
          <p:cNvSpPr/>
          <p:nvPr/>
        </p:nvSpPr>
        <p:spPr>
          <a:xfrm>
            <a:off x="4983480" y="2029968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4430" y="2130918"/>
            <a:ext cx="218724" cy="218724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5568696" y="2011680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Справедливі, прозорі та недискримінаційні умови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5568696" y="2267712"/>
            <a:ext cx="6071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Однакові умови для співставних об’єктів; заборона нав’язувати зайві роботи, послуги чи обов’язки з утримання інфраструктури.</a:t>
            </a:r>
            <a:endParaRPr lang="en-US" sz="1000" dirty="0"/>
          </a:p>
        </p:txBody>
      </p:sp>
      <p:sp>
        <p:nvSpPr>
          <p:cNvPr id="39" name="Shape 28"/>
          <p:cNvSpPr/>
          <p:nvPr/>
        </p:nvSpPr>
        <p:spPr>
          <a:xfrm>
            <a:off x="4983480" y="2779776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0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84430" y="2880726"/>
            <a:ext cx="218724" cy="218724"/>
          </a:xfrm>
          <a:prstGeom prst="rect">
            <a:avLst/>
          </a:prstGeom>
        </p:spPr>
      </p:pic>
      <p:sp>
        <p:nvSpPr>
          <p:cNvPr id="41" name="Text 29"/>
          <p:cNvSpPr txBox="1"/>
          <p:nvPr/>
        </p:nvSpPr>
        <p:spPr>
          <a:xfrm>
            <a:off x="5568696" y="2761488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Вичерпні підстави для відмови</a:t>
            </a:r>
            <a:endParaRPr lang="en-US" sz="1200" dirty="0"/>
          </a:p>
        </p:txBody>
      </p:sp>
      <p:sp>
        <p:nvSpPr>
          <p:cNvPr id="42" name="Text 30"/>
          <p:cNvSpPr txBox="1"/>
          <p:nvPr/>
        </p:nvSpPr>
        <p:spPr>
          <a:xfrm>
            <a:off x="5568696" y="3017520"/>
            <a:ext cx="6071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Технічна непридатність, брак місця чи ємності, загроза безпеці, серйозні перешкоди іншим послугам, життєздатна альтернатива, заборгованість. Інших підстав немає.</a:t>
            </a:r>
            <a:endParaRPr lang="en-US" sz="1000" dirty="0"/>
          </a:p>
        </p:txBody>
      </p:sp>
      <p:sp>
        <p:nvSpPr>
          <p:cNvPr id="43" name="Shape 31"/>
          <p:cNvSpPr/>
          <p:nvPr/>
        </p:nvSpPr>
        <p:spPr>
          <a:xfrm>
            <a:off x="4983480" y="3529584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4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84430" y="3630534"/>
            <a:ext cx="218724" cy="218724"/>
          </a:xfrm>
          <a:prstGeom prst="rect">
            <a:avLst/>
          </a:prstGeom>
        </p:spPr>
      </p:pic>
      <p:sp>
        <p:nvSpPr>
          <p:cNvPr id="45" name="Text 32"/>
          <p:cNvSpPr txBox="1"/>
          <p:nvPr/>
        </p:nvSpPr>
        <p:spPr>
          <a:xfrm>
            <a:off x="5568696" y="3511296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Технічне та документальне обґрунтування відмови</a:t>
            </a:r>
            <a:endParaRPr lang="en-US" sz="1200" dirty="0"/>
          </a:p>
        </p:txBody>
      </p:sp>
      <p:sp>
        <p:nvSpPr>
          <p:cNvPr id="46" name="Text 33"/>
          <p:cNvSpPr txBox="1"/>
          <p:nvPr/>
        </p:nvSpPr>
        <p:spPr>
          <a:xfrm>
            <a:off x="5568696" y="3767328"/>
            <a:ext cx="6071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Письмово, з актами обстеження, розрахунками чи висновками — не пізніше ніж за один місяць з дня отримання запиту.</a:t>
            </a:r>
            <a:endParaRPr lang="en-US" sz="1000" dirty="0"/>
          </a:p>
        </p:txBody>
      </p:sp>
      <p:sp>
        <p:nvSpPr>
          <p:cNvPr id="47" name="Shape 34"/>
          <p:cNvSpPr/>
          <p:nvPr/>
        </p:nvSpPr>
        <p:spPr>
          <a:xfrm>
            <a:off x="4983480" y="427939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8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430" y="4380342"/>
            <a:ext cx="218724" cy="218724"/>
          </a:xfrm>
          <a:prstGeom prst="rect">
            <a:avLst/>
          </a:prstGeom>
        </p:spPr>
      </p:pic>
      <p:sp>
        <p:nvSpPr>
          <p:cNvPr id="49" name="Text 35"/>
          <p:cNvSpPr txBox="1"/>
          <p:nvPr/>
        </p:nvSpPr>
        <p:spPr>
          <a:xfrm>
            <a:off x="5568696" y="4261104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Альтернативний спосіб доступу</a:t>
            </a:r>
            <a:endParaRPr lang="en-US" sz="1200" dirty="0"/>
          </a:p>
        </p:txBody>
      </p:sp>
      <p:sp>
        <p:nvSpPr>
          <p:cNvPr id="50" name="Text 36"/>
          <p:cNvSpPr txBox="1"/>
          <p:nvPr/>
        </p:nvSpPr>
        <p:spPr>
          <a:xfrm>
            <a:off x="5568696" y="4517136"/>
            <a:ext cx="6071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Якщо запитаний спосіб неможливий чи непропорційний — надавач пропонує інший технічно прийнятний варіант.</a:t>
            </a:r>
            <a:endParaRPr lang="en-US" sz="1000" dirty="0"/>
          </a:p>
        </p:txBody>
      </p:sp>
      <p:sp>
        <p:nvSpPr>
          <p:cNvPr id="51" name="Shape 37"/>
          <p:cNvSpPr/>
          <p:nvPr/>
        </p:nvSpPr>
        <p:spPr>
          <a:xfrm>
            <a:off x="4983480" y="5029200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2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84430" y="5130150"/>
            <a:ext cx="218724" cy="218724"/>
          </a:xfrm>
          <a:prstGeom prst="rect">
            <a:avLst/>
          </a:prstGeom>
        </p:spPr>
      </p:pic>
      <p:sp>
        <p:nvSpPr>
          <p:cNvPr id="53" name="Text 38"/>
          <p:cNvSpPr txBox="1"/>
          <p:nvPr/>
        </p:nvSpPr>
        <p:spPr>
          <a:xfrm>
            <a:off x="5568696" y="5010912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та методики плати за видами інфраструктури</a:t>
            </a:r>
            <a:endParaRPr lang="en-US" sz="1200" dirty="0"/>
          </a:p>
        </p:txBody>
      </p:sp>
      <p:sp>
        <p:nvSpPr>
          <p:cNvPr id="54" name="Text 39"/>
          <p:cNvSpPr txBox="1"/>
          <p:nvPr/>
        </p:nvSpPr>
        <p:spPr>
          <a:xfrm>
            <a:off x="5568696" y="5266944"/>
            <a:ext cx="6071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 — за методикою для відповідного виду інфраструктури (затверджує КМУ); одноразова та/або періодична; незмінна протягом року.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ЄДИНА ТОЧКА ДОСТУПУ ДО ІНФОРМАЦІЇ · SINGLE INFORMATION POINT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Одне вікно замість десятків запитів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єдину точку оператор отримує дані про інфраструктуру та заплановані роботи, подає запити і бачить дозвільні процедури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5 / 13</a:t>
            </a:r>
          </a:p>
        </p:txBody>
      </p:sp>
      <p:sp>
        <p:nvSpPr>
          <p:cNvPr id="7" name="Shape 5"/>
          <p:cNvSpPr/>
          <p:nvPr/>
        </p:nvSpPr>
        <p:spPr>
          <a:xfrm>
            <a:off x="2697480" y="2459736"/>
            <a:ext cx="964692" cy="1632204"/>
          </a:xfrm>
          <a:prstGeom prst="line">
            <a:avLst/>
          </a:prstGeom>
          <a:noFill/>
          <a:ln w="222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697480" y="4087368"/>
            <a:ext cx="964692" cy="4572"/>
          </a:xfrm>
          <a:prstGeom prst="line">
            <a:avLst/>
          </a:prstGeom>
          <a:noFill/>
          <a:ln w="222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 flipV="1">
            <a:off x="2697480" y="4091940"/>
            <a:ext cx="964692" cy="1623060"/>
          </a:xfrm>
          <a:prstGeom prst="line">
            <a:avLst/>
          </a:prstGeom>
          <a:noFill/>
          <a:ln w="222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 flipV="1">
            <a:off x="3662172" y="2734056"/>
            <a:ext cx="1412748" cy="1357884"/>
          </a:xfrm>
          <a:prstGeom prst="line">
            <a:avLst/>
          </a:prstGeom>
          <a:noFill/>
          <a:ln w="222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662172" y="4091940"/>
            <a:ext cx="1412748" cy="1348740"/>
          </a:xfrm>
          <a:prstGeom prst="line">
            <a:avLst/>
          </a:prstGeom>
          <a:noFill/>
          <a:ln w="222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816352" y="3246120"/>
            <a:ext cx="1691640" cy="1691640"/>
          </a:xfrm>
          <a:prstGeom prst="ellipse">
            <a:avLst/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2816352" y="3246120"/>
            <a:ext cx="1691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ЄДИНА ТОЧКА</a:t>
            </a:r>
            <a:endParaRPr lang="en-US" sz="105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ДОСТУПУ ДО</a:t>
            </a:r>
            <a:endParaRPr lang="en-US" sz="105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ІНФОРМАЦІЇ</a:t>
            </a:r>
            <a:endParaRPr lang="en-US" sz="105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800" i="1" dirty="0">
                <a:solidFill>
                  <a:srgbClr val="C9D4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Information Point</a:t>
            </a:r>
            <a:endParaRPr lang="en-US" sz="105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90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держатель — НКЕК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2011680"/>
            <a:ext cx="2148840" cy="896112"/>
          </a:xfrm>
          <a:prstGeom prst="roundRect">
            <a:avLst>
              <a:gd name="adj" fmla="val 12245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76656" y="2139696"/>
            <a:ext cx="365760" cy="365760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438" y="2227478"/>
            <a:ext cx="190195" cy="190195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152144" y="2112264"/>
            <a:ext cx="14538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Існуюча фізична інфраструктура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1152144" y="2542032"/>
            <a:ext cx="1453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локація, тип, зайнятість, контакти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548640" y="3639312"/>
            <a:ext cx="2148840" cy="896112"/>
          </a:xfrm>
          <a:prstGeom prst="roundRect">
            <a:avLst>
              <a:gd name="adj" fmla="val 12245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76656" y="3767328"/>
            <a:ext cx="365760" cy="365760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38" y="3855110"/>
            <a:ext cx="190195" cy="190195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152144" y="3739896"/>
            <a:ext cx="14538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Електронні запити</a:t>
            </a:r>
            <a:endParaRPr lang="en-US" sz="1050" dirty="0"/>
          </a:p>
        </p:txBody>
      </p:sp>
      <p:sp>
        <p:nvSpPr>
          <p:cNvPr id="23" name="Text 19"/>
          <p:cNvSpPr txBox="1"/>
          <p:nvPr/>
        </p:nvSpPr>
        <p:spPr>
          <a:xfrm>
            <a:off x="1152144" y="4169664"/>
            <a:ext cx="1453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інформація, обстеження, доступ, координація робіт</a:t>
            </a:r>
            <a:endParaRPr lang="en-US" sz="900" dirty="0"/>
          </a:p>
        </p:txBody>
      </p:sp>
      <p:sp>
        <p:nvSpPr>
          <p:cNvPr id="24" name="Shape 20"/>
          <p:cNvSpPr/>
          <p:nvPr/>
        </p:nvSpPr>
        <p:spPr>
          <a:xfrm>
            <a:off x="548640" y="5266944"/>
            <a:ext cx="2148840" cy="896112"/>
          </a:xfrm>
          <a:prstGeom prst="roundRect">
            <a:avLst>
              <a:gd name="adj" fmla="val 12245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1"/>
          <p:cNvSpPr/>
          <p:nvPr/>
        </p:nvSpPr>
        <p:spPr>
          <a:xfrm>
            <a:off x="676656" y="5394960"/>
            <a:ext cx="365760" cy="365760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38" y="5482742"/>
            <a:ext cx="190195" cy="190195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1152144" y="5367528"/>
            <a:ext cx="14538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Дозвільні процедури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1152144" y="5797296"/>
            <a:ext cx="1453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умови, електронні заяви, стан розгляду</a:t>
            </a:r>
            <a:endParaRPr lang="en-US" sz="900" dirty="0"/>
          </a:p>
        </p:txBody>
      </p:sp>
      <p:sp>
        <p:nvSpPr>
          <p:cNvPr id="29" name="Shape 24"/>
          <p:cNvSpPr/>
          <p:nvPr/>
        </p:nvSpPr>
        <p:spPr>
          <a:xfrm>
            <a:off x="5074920" y="2286000"/>
            <a:ext cx="2148840" cy="896112"/>
          </a:xfrm>
          <a:prstGeom prst="roundRect">
            <a:avLst>
              <a:gd name="adj" fmla="val 12245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5"/>
          <p:cNvSpPr/>
          <p:nvPr/>
        </p:nvSpPr>
        <p:spPr>
          <a:xfrm>
            <a:off x="5202936" y="2414016"/>
            <a:ext cx="365760" cy="365760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0718" y="2501798"/>
            <a:ext cx="190195" cy="190195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678424" y="2386584"/>
            <a:ext cx="14538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Заплановані роботи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5678424" y="2816352"/>
            <a:ext cx="1453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де, що, коли, з ким контактувати</a:t>
            </a:r>
            <a:endParaRPr lang="en-US" sz="900" dirty="0"/>
          </a:p>
        </p:txBody>
      </p:sp>
      <p:sp>
        <p:nvSpPr>
          <p:cNvPr id="34" name="Shape 28"/>
          <p:cNvSpPr/>
          <p:nvPr/>
        </p:nvSpPr>
        <p:spPr>
          <a:xfrm>
            <a:off x="5074920" y="4992624"/>
            <a:ext cx="2148840" cy="896112"/>
          </a:xfrm>
          <a:prstGeom prst="roundRect">
            <a:avLst>
              <a:gd name="adj" fmla="val 12245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9"/>
          <p:cNvSpPr/>
          <p:nvPr/>
        </p:nvSpPr>
        <p:spPr>
          <a:xfrm>
            <a:off x="5202936" y="5120640"/>
            <a:ext cx="365760" cy="365760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0718" y="5208422"/>
            <a:ext cx="190195" cy="190195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5678424" y="5093208"/>
            <a:ext cx="14538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Держсистеми та реєстри</a:t>
            </a:r>
            <a:endParaRPr lang="en-US" sz="1050" dirty="0"/>
          </a:p>
        </p:txBody>
      </p:sp>
      <p:sp>
        <p:nvSpPr>
          <p:cNvPr id="38" name="Text 31"/>
          <p:cNvSpPr txBox="1"/>
          <p:nvPr/>
        </p:nvSpPr>
        <p:spPr>
          <a:xfrm>
            <a:off x="5678424" y="5522976"/>
            <a:ext cx="1453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портал Дія, ЄДЕССБ, реєстри та кадастри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2743200" y="5010912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8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НКЕК забезпечує створення, функціонування та розвиток системи</a:t>
            </a:r>
            <a:endParaRPr lang="en-US" sz="850" dirty="0"/>
          </a:p>
        </p:txBody>
      </p:sp>
      <p:sp>
        <p:nvSpPr>
          <p:cNvPr id="40" name="Shape 33"/>
          <p:cNvSpPr/>
          <p:nvPr/>
        </p:nvSpPr>
        <p:spPr>
          <a:xfrm>
            <a:off x="7635240" y="2011680"/>
            <a:ext cx="4005072" cy="1234440"/>
          </a:xfrm>
          <a:prstGeom prst="roundRect">
            <a:avLst>
              <a:gd name="adj" fmla="val 8889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4"/>
          <p:cNvSpPr txBox="1"/>
          <p:nvPr/>
        </p:nvSpPr>
        <p:spPr>
          <a:xfrm>
            <a:off x="7836408" y="2139696"/>
            <a:ext cx="3602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ПРАКТИЧНИЙ РЕЗУЛЬТАТ</a:t>
            </a:r>
            <a:endParaRPr lang="en-US" sz="950" dirty="0"/>
          </a:p>
        </p:txBody>
      </p:sp>
      <p:sp>
        <p:nvSpPr>
          <p:cNvPr id="42" name="Text 35"/>
          <p:cNvSpPr txBox="1"/>
          <p:nvPr/>
        </p:nvSpPr>
        <p:spPr>
          <a:xfrm>
            <a:off x="7836408" y="2377440"/>
            <a:ext cx="3602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Оператору не потрібно окремо шукати інформацію у десятків власників та органів: один вхід для даних, запитів і процедур.</a:t>
            </a:r>
            <a:endParaRPr lang="en-US" sz="1100" dirty="0"/>
          </a:p>
        </p:txBody>
      </p:sp>
      <p:sp>
        <p:nvSpPr>
          <p:cNvPr id="43" name="Shape 36"/>
          <p:cNvSpPr/>
          <p:nvPr/>
        </p:nvSpPr>
        <p:spPr>
          <a:xfrm>
            <a:off x="7635240" y="3383280"/>
            <a:ext cx="4005072" cy="1691640"/>
          </a:xfrm>
          <a:prstGeom prst="roundRect">
            <a:avLst>
              <a:gd name="adj" fmla="val 6486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37"/>
          <p:cNvSpPr txBox="1"/>
          <p:nvPr/>
        </p:nvSpPr>
        <p:spPr>
          <a:xfrm>
            <a:off x="7836408" y="3511296"/>
            <a:ext cx="3602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</a:t>
            </a:r>
            <a:endParaRPr lang="en-US" sz="950" dirty="0"/>
          </a:p>
        </p:txBody>
      </p:sp>
      <p:sp>
        <p:nvSpPr>
          <p:cNvPr id="45" name="Text 38"/>
          <p:cNvSpPr txBox="1"/>
          <p:nvPr/>
        </p:nvSpPr>
        <p:spPr>
          <a:xfrm>
            <a:off x="7836408" y="3767328"/>
            <a:ext cx="360273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Інформація про існуючу інфраструктуру — до 10 робочих днів</a:t>
            </a:r>
            <a:endParaRPr lang="en-US" sz="95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Дані про заплановані роботи, наявні в SIP, — 48 годин</a:t>
            </a:r>
            <a:endParaRPr lang="en-US" sz="95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Обстеження елементів інфраструктури — до 1 місяця</a:t>
            </a:r>
            <a:endParaRPr lang="en-US" sz="950" dirty="0"/>
          </a:p>
          <a:p>
            <a:pPr marL="152400" indent="-152400">
              <a:lnSpc>
                <a:spcPct val="108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Первинне наповнення SIP — 3 місяці після введення в дію</a:t>
            </a:r>
            <a:endParaRPr lang="en-US" sz="950" dirty="0"/>
          </a:p>
        </p:txBody>
      </p:sp>
      <p:sp>
        <p:nvSpPr>
          <p:cNvPr id="46" name="Shape 39"/>
          <p:cNvSpPr/>
          <p:nvPr/>
        </p:nvSpPr>
        <p:spPr>
          <a:xfrm>
            <a:off x="7635240" y="5212080"/>
            <a:ext cx="4005072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0"/>
          <p:cNvSpPr txBox="1"/>
          <p:nvPr/>
        </p:nvSpPr>
        <p:spPr>
          <a:xfrm>
            <a:off x="7836408" y="5321808"/>
            <a:ext cx="3602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B44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ПОТРЕБУЄ ПІДЗАКОННОГО РЕГУЛЮВАННЯ</a:t>
            </a:r>
            <a:endParaRPr lang="en-US" sz="950" dirty="0"/>
          </a:p>
        </p:txBody>
      </p:sp>
      <p:sp>
        <p:nvSpPr>
          <p:cNvPr id="48" name="Text 41"/>
          <p:cNvSpPr txBox="1"/>
          <p:nvPr/>
        </p:nvSpPr>
        <p:spPr>
          <a:xfrm>
            <a:off x="7836408" y="5550408"/>
            <a:ext cx="360273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Положення про SIP, обсяг і формат даних — НКЕК за погодженням з галузевими ЦОВВ; порядок електронної взаємодії з держресурсами — КМУ. До запуску SIP запити подаються надавачам доступу напряму.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КООРДИНАЦІЯ ІНФРАСТРУКТУРНИХ РОБІТ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Копати один раз — прокладати кілька інфраструктур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Якщо дорогу, мережу чи іншу інфраструктуру вже будують або реконструюють, оператор має право узгодити прокладання своєї мережі з цими роботами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6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3383280" cy="1188720"/>
          </a:xfrm>
          <a:prstGeom prst="roundRect">
            <a:avLst>
              <a:gd name="adj" fmla="val 9231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219456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06" y="2326234"/>
            <a:ext cx="285293" cy="285293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17320" y="213055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Одні земляні роботи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1417320" y="261518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водогін, теплотраса чи електромережа вже будується або реконструюється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005072" y="2441448"/>
            <a:ext cx="310896" cy="329184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389120" y="2011680"/>
            <a:ext cx="3383280" cy="1188720"/>
          </a:xfrm>
          <a:prstGeom prst="roundRect">
            <a:avLst>
              <a:gd name="adj" fmla="val 9231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553712" y="219456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5386" y="2326234"/>
            <a:ext cx="285293" cy="285293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5257800" y="213055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Кілька інфраструктур в одній траншеї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5257800" y="261518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розміщує елементи VHCN-мережі в межах тих самих робіт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7845552" y="2441448"/>
            <a:ext cx="310896" cy="329184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8229600" y="2011680"/>
            <a:ext cx="3383280" cy="1188720"/>
          </a:xfrm>
          <a:prstGeom prst="roundRect">
            <a:avLst>
              <a:gd name="adj" fmla="val 9231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8394192" y="219456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5866" y="2326234"/>
            <a:ext cx="285293" cy="285293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9098280" y="2130552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Нижча вартість і коротші строки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9098280" y="2615184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повторного розкриття доріг і дублювання будівельних робіт</a:t>
            </a:r>
            <a:endParaRPr lang="en-US" sz="1000" dirty="0"/>
          </a:p>
        </p:txBody>
      </p:sp>
      <p:sp>
        <p:nvSpPr>
          <p:cNvPr id="24" name="Text 19"/>
          <p:cNvSpPr txBox="1"/>
          <p:nvPr/>
        </p:nvSpPr>
        <p:spPr>
          <a:xfrm>
            <a:off x="548640" y="3401568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ПЕРЕДБАЧАЄ ЗАКОН</a:t>
            </a:r>
            <a:endParaRPr lang="en-US" sz="950" dirty="0"/>
          </a:p>
        </p:txBody>
      </p:sp>
      <p:sp>
        <p:nvSpPr>
          <p:cNvPr id="25" name="Shape 20"/>
          <p:cNvSpPr/>
          <p:nvPr/>
        </p:nvSpPr>
        <p:spPr>
          <a:xfrm>
            <a:off x="548640" y="3721608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812" y="3813780"/>
            <a:ext cx="199705" cy="19970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097280" y="370332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 за державні кошти</a:t>
            </a:r>
            <a:endParaRPr lang="en-US" sz="1150" dirty="0"/>
          </a:p>
        </p:txBody>
      </p:sp>
      <p:sp>
        <p:nvSpPr>
          <p:cNvPr id="28" name="Text 22"/>
          <p:cNvSpPr txBox="1"/>
          <p:nvPr/>
        </p:nvSpPr>
        <p:spPr>
          <a:xfrm>
            <a:off x="1097280" y="3959352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обов’язок розглянути будь-який обґрунтований запит на прозорих і недискримінаційних умовах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548640" y="4370832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812" y="4463004"/>
            <a:ext cx="199705" cy="199705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1097280" y="4352544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Добросовісний розгляд запиту</a:t>
            </a:r>
            <a:endParaRPr lang="en-US" sz="1150" dirty="0"/>
          </a:p>
        </p:txBody>
      </p:sp>
      <p:sp>
        <p:nvSpPr>
          <p:cNvPr id="32" name="Text 25"/>
          <p:cNvSpPr txBox="1"/>
          <p:nvPr/>
        </p:nvSpPr>
        <p:spPr>
          <a:xfrm>
            <a:off x="1097280" y="4608576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кожен власник чи управитель інфраструктури зобов’язаний розглянути обґрунтований запит і відповісти у строк</a:t>
            </a:r>
            <a:endParaRPr lang="en-US" sz="950" dirty="0"/>
          </a:p>
        </p:txBody>
      </p:sp>
      <p:sp>
        <p:nvSpPr>
          <p:cNvPr id="33" name="Shape 26"/>
          <p:cNvSpPr/>
          <p:nvPr/>
        </p:nvSpPr>
        <p:spPr>
          <a:xfrm>
            <a:off x="548640" y="5020056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812" y="5112228"/>
            <a:ext cx="199705" cy="199705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1097280" y="5001768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Розподіл додаткових витрат</a:t>
            </a:r>
            <a:endParaRPr lang="en-US" sz="1150" dirty="0"/>
          </a:p>
        </p:txBody>
      </p:sp>
      <p:sp>
        <p:nvSpPr>
          <p:cNvPr id="36" name="Text 28"/>
          <p:cNvSpPr txBox="1"/>
          <p:nvPr/>
        </p:nvSpPr>
        <p:spPr>
          <a:xfrm>
            <a:off x="1097280" y="5257800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сторони можуть укласти угоду про розподіл витрат; угоди про координацію не потребують окремого погодження АМКУ</a:t>
            </a:r>
            <a:endParaRPr lang="en-US" sz="950" dirty="0"/>
          </a:p>
        </p:txBody>
      </p:sp>
      <p:sp>
        <p:nvSpPr>
          <p:cNvPr id="37" name="Shape 29"/>
          <p:cNvSpPr/>
          <p:nvPr/>
        </p:nvSpPr>
        <p:spPr>
          <a:xfrm>
            <a:off x="548640" y="566928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812" y="5761452"/>
            <a:ext cx="199705" cy="199705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1097280" y="565099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Прозорі підстави для відмови</a:t>
            </a:r>
            <a:endParaRPr lang="en-US" sz="1150" dirty="0"/>
          </a:p>
        </p:txBody>
      </p:sp>
      <p:sp>
        <p:nvSpPr>
          <p:cNvPr id="40" name="Text 31"/>
          <p:cNvSpPr txBox="1"/>
          <p:nvPr/>
        </p:nvSpPr>
        <p:spPr>
          <a:xfrm>
            <a:off x="1097280" y="5907024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лише вичерпний перелік, письмово і з обґрунтуванням; відмову можна оскаржити до НКЕК</a:t>
            </a:r>
            <a:endParaRPr lang="en-US" sz="950" dirty="0"/>
          </a:p>
        </p:txBody>
      </p:sp>
      <p:sp>
        <p:nvSpPr>
          <p:cNvPr id="41" name="Text 32"/>
          <p:cNvSpPr txBox="1"/>
          <p:nvPr/>
        </p:nvSpPr>
        <p:spPr>
          <a:xfrm>
            <a:off x="6492240" y="3401568"/>
            <a:ext cx="5120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УМОВИ ТА ВИНЯТКИ</a:t>
            </a:r>
            <a:endParaRPr lang="en-US" sz="950" dirty="0"/>
          </a:p>
        </p:txBody>
      </p:sp>
      <p:sp>
        <p:nvSpPr>
          <p:cNvPr id="42" name="Shape 33"/>
          <p:cNvSpPr/>
          <p:nvPr/>
        </p:nvSpPr>
        <p:spPr>
          <a:xfrm>
            <a:off x="6492240" y="3721608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4412" y="3813780"/>
            <a:ext cx="199705" cy="199705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7040880" y="3703320"/>
            <a:ext cx="4599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Інформація про майбутні роботи — через SIP</a:t>
            </a:r>
            <a:endParaRPr lang="en-US" sz="1150" dirty="0"/>
          </a:p>
        </p:txBody>
      </p:sp>
      <p:sp>
        <p:nvSpPr>
          <p:cNvPr id="45" name="Text 35"/>
          <p:cNvSpPr txBox="1"/>
          <p:nvPr/>
        </p:nvSpPr>
        <p:spPr>
          <a:xfrm>
            <a:off x="7040880" y="3959352"/>
            <a:ext cx="4599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вноситься протягом 5 робочих днів, а якщо потрібен дозвіл — щонайменше за 2 місяці до звернення за ним</a:t>
            </a:r>
            <a:endParaRPr lang="en-US" sz="950" dirty="0"/>
          </a:p>
        </p:txBody>
      </p:sp>
      <p:sp>
        <p:nvSpPr>
          <p:cNvPr id="46" name="Shape 36"/>
          <p:cNvSpPr/>
          <p:nvPr/>
        </p:nvSpPr>
        <p:spPr>
          <a:xfrm>
            <a:off x="6492240" y="4370832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84412" y="4463004"/>
            <a:ext cx="199705" cy="199705"/>
          </a:xfrm>
          <a:prstGeom prst="rect">
            <a:avLst/>
          </a:prstGeom>
        </p:spPr>
      </p:pic>
      <p:sp>
        <p:nvSpPr>
          <p:cNvPr id="48" name="Text 37"/>
          <p:cNvSpPr txBox="1"/>
          <p:nvPr/>
        </p:nvSpPr>
        <p:spPr>
          <a:xfrm>
            <a:off x="7040880" y="4352544"/>
            <a:ext cx="4599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Своєчасний запит</a:t>
            </a:r>
            <a:endParaRPr lang="en-US" sz="1150" dirty="0"/>
          </a:p>
        </p:txBody>
      </p:sp>
      <p:sp>
        <p:nvSpPr>
          <p:cNvPr id="49" name="Text 38"/>
          <p:cNvSpPr txBox="1"/>
          <p:nvPr/>
        </p:nvSpPr>
        <p:spPr>
          <a:xfrm>
            <a:off x="7040880" y="4608576"/>
            <a:ext cx="4599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робіт за державні кошти — не пізніше ніж за 1 місяць до подання проєкту на затвердження або повідомлення про початок робіт</a:t>
            </a:r>
            <a:endParaRPr lang="en-US" sz="950" dirty="0"/>
          </a:p>
        </p:txBody>
      </p:sp>
      <p:sp>
        <p:nvSpPr>
          <p:cNvPr id="50" name="Shape 39"/>
          <p:cNvSpPr/>
          <p:nvPr/>
        </p:nvSpPr>
        <p:spPr>
          <a:xfrm>
            <a:off x="6492240" y="5020056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84412" y="5112228"/>
            <a:ext cx="199705" cy="199705"/>
          </a:xfrm>
          <a:prstGeom prst="rect">
            <a:avLst/>
          </a:prstGeom>
        </p:spPr>
      </p:pic>
      <p:sp>
        <p:nvSpPr>
          <p:cNvPr id="52" name="Text 40"/>
          <p:cNvSpPr txBox="1"/>
          <p:nvPr/>
        </p:nvSpPr>
        <p:spPr>
          <a:xfrm>
            <a:off x="7040880" y="5001768"/>
            <a:ext cx="4599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невідшкодованих витрат і втрати контролю</a:t>
            </a:r>
            <a:endParaRPr lang="en-US" sz="1150" dirty="0"/>
          </a:p>
        </p:txBody>
      </p:sp>
      <p:sp>
        <p:nvSpPr>
          <p:cNvPr id="53" name="Text 41"/>
          <p:cNvSpPr txBox="1"/>
          <p:nvPr/>
        </p:nvSpPr>
        <p:spPr>
          <a:xfrm>
            <a:off x="7040880" y="5257800"/>
            <a:ext cx="4599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координація не має спричиняти додаткових невідшкодованих витрат і позбавляти замовника робіт контролю за їх виконанням</a:t>
            </a:r>
            <a:endParaRPr lang="en-US" sz="950" dirty="0"/>
          </a:p>
        </p:txBody>
      </p:sp>
      <p:sp>
        <p:nvSpPr>
          <p:cNvPr id="54" name="Shape 42"/>
          <p:cNvSpPr/>
          <p:nvPr/>
        </p:nvSpPr>
        <p:spPr>
          <a:xfrm>
            <a:off x="6492240" y="566928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5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4412" y="5761452"/>
            <a:ext cx="199705" cy="199705"/>
          </a:xfrm>
          <a:prstGeom prst="rect">
            <a:avLst/>
          </a:prstGeom>
        </p:spPr>
      </p:pic>
      <p:sp>
        <p:nvSpPr>
          <p:cNvPr id="56" name="Text 43"/>
          <p:cNvSpPr txBox="1"/>
          <p:nvPr/>
        </p:nvSpPr>
        <p:spPr>
          <a:xfrm>
            <a:off x="7040880" y="5650992"/>
            <a:ext cx="4599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 невеликого масштабу — поза вимогами</a:t>
            </a:r>
            <a:endParaRPr lang="en-US" sz="1150" dirty="0"/>
          </a:p>
        </p:txBody>
      </p:sp>
      <p:sp>
        <p:nvSpPr>
          <p:cNvPr id="57" name="Text 44"/>
          <p:cNvSpPr txBox="1"/>
          <p:nvPr/>
        </p:nvSpPr>
        <p:spPr>
          <a:xfrm>
            <a:off x="7040880" y="5907024"/>
            <a:ext cx="45994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критерії за вартістю, обсягом чи тривалістю затверджує КМУ — потребує підзаконного акта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ВНУТРІШНЬОБУДИНКОВА ІНФРАСТРУКТУРА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Fibre-ready будівлі та доступ до будинків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Бар’єр між мережею на вулиці та кінцевим користувачем має бути усунутий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7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4297680" cy="4160520"/>
          </a:xfrm>
          <a:prstGeom prst="roundRect">
            <a:avLst>
              <a:gd name="adj" fmla="val 2637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217627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НОВІ ТА КАПІТАЛЬНО ВІДРЕМОНТОВАНІ БУДІВЛІ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4231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Fibre-ready approach</a:t>
            </a:r>
            <a:endParaRPr lang="en-US" sz="14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907792"/>
            <a:ext cx="237744" cy="23774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143000" y="28803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Обов’язкова внутрішньобудинкова інфраструктура для оптоволокна</a:t>
            </a:r>
            <a:endParaRPr lang="en-US" sz="11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51129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143000" y="3483864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доступу — всередині або зовні будівлі, доступна для всіх постачальників</a:t>
            </a:r>
            <a:endParaRPr lang="en-US" sz="11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11480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143000" y="408736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Застосовується пропорційно: з урахуванням типу будівлі, масштабу робіт і вимог безпеки</a:t>
            </a:r>
            <a:endParaRPr lang="en-US" sz="11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4718304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43000" y="469087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Забудовники обладнують нові будинки мережами до кожної квартири</a:t>
            </a:r>
            <a:endParaRPr lang="en-US" sz="1100" dirty="0"/>
          </a:p>
        </p:txBody>
      </p:sp>
      <p:sp>
        <p:nvSpPr>
          <p:cNvPr id="18" name="Shape 12"/>
          <p:cNvSpPr/>
          <p:nvPr/>
        </p:nvSpPr>
        <p:spPr>
          <a:xfrm>
            <a:off x="777240" y="5349240"/>
            <a:ext cx="384048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 txBox="1"/>
          <p:nvPr/>
        </p:nvSpPr>
        <p:spPr>
          <a:xfrm>
            <a:off x="914400" y="5394960"/>
            <a:ext cx="3611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B443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Потребує підзаконного акта: правила доступу та мінімальні технічні вимоги до внутрішньобудинкової інфраструктури затверджує КМУ.</a:t>
            </a:r>
            <a:endParaRPr lang="en-US" sz="950" dirty="0"/>
          </a:p>
        </p:txBody>
      </p:sp>
      <p:sp>
        <p:nvSpPr>
          <p:cNvPr id="20" name="Shape 14"/>
          <p:cNvSpPr/>
          <p:nvPr/>
        </p:nvSpPr>
        <p:spPr>
          <a:xfrm>
            <a:off x="5074920" y="2011680"/>
            <a:ext cx="205740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5212080" y="215798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808" y="2267712"/>
            <a:ext cx="237744" cy="237744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788152" y="2103120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Мережа на вулиці</a:t>
            </a:r>
            <a:endParaRPr lang="en-US" sz="1050" dirty="0"/>
          </a:p>
        </p:txBody>
      </p:sp>
      <p:sp>
        <p:nvSpPr>
          <p:cNvPr id="24" name="Shape 17"/>
          <p:cNvSpPr/>
          <p:nvPr/>
        </p:nvSpPr>
        <p:spPr>
          <a:xfrm>
            <a:off x="5957316" y="2798064"/>
            <a:ext cx="292608" cy="228600"/>
          </a:xfrm>
          <a:prstGeom prst="down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5074920" y="3063240"/>
            <a:ext cx="205740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5212080" y="32095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1808" y="3319272"/>
            <a:ext cx="237744" cy="237744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5788152" y="3154680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доступу до будівлі</a:t>
            </a:r>
            <a:endParaRPr lang="en-US" sz="1050" dirty="0"/>
          </a:p>
        </p:txBody>
      </p:sp>
      <p:sp>
        <p:nvSpPr>
          <p:cNvPr id="29" name="Shape 21"/>
          <p:cNvSpPr/>
          <p:nvPr/>
        </p:nvSpPr>
        <p:spPr>
          <a:xfrm>
            <a:off x="5957316" y="3849624"/>
            <a:ext cx="292608" cy="228600"/>
          </a:xfrm>
          <a:prstGeom prst="down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2"/>
          <p:cNvSpPr/>
          <p:nvPr/>
        </p:nvSpPr>
        <p:spPr>
          <a:xfrm>
            <a:off x="5074920" y="4114800"/>
            <a:ext cx="2057400" cy="749808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3"/>
          <p:cNvSpPr/>
          <p:nvPr/>
        </p:nvSpPr>
        <p:spPr>
          <a:xfrm>
            <a:off x="5212080" y="426110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1808" y="4370832"/>
            <a:ext cx="237744" cy="237744"/>
          </a:xfrm>
          <a:prstGeom prst="rect">
            <a:avLst/>
          </a:prstGeom>
        </p:spPr>
      </p:pic>
      <p:sp>
        <p:nvSpPr>
          <p:cNvPr id="33" name="Text 24"/>
          <p:cNvSpPr txBox="1"/>
          <p:nvPr/>
        </p:nvSpPr>
        <p:spPr>
          <a:xfrm>
            <a:off x="5788152" y="4206240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Інфраструктура всередині будівлі</a:t>
            </a:r>
            <a:endParaRPr lang="en-US" sz="1050" dirty="0"/>
          </a:p>
        </p:txBody>
      </p:sp>
      <p:sp>
        <p:nvSpPr>
          <p:cNvPr id="34" name="Shape 25"/>
          <p:cNvSpPr/>
          <p:nvPr/>
        </p:nvSpPr>
        <p:spPr>
          <a:xfrm>
            <a:off x="5957316" y="4901184"/>
            <a:ext cx="292608" cy="228600"/>
          </a:xfrm>
          <a:prstGeom prst="down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26"/>
          <p:cNvSpPr/>
          <p:nvPr/>
        </p:nvSpPr>
        <p:spPr>
          <a:xfrm>
            <a:off x="5074920" y="5166360"/>
            <a:ext cx="2057400" cy="749808"/>
          </a:xfrm>
          <a:prstGeom prst="roundRect">
            <a:avLst>
              <a:gd name="adj" fmla="val 14634"/>
            </a:avLst>
          </a:prstGeom>
          <a:solidFill>
            <a:srgbClr val="E8EFF9"/>
          </a:solidFill>
          <a:ln w="9525">
            <a:solidFill>
              <a:srgbClr val="D5DB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7"/>
          <p:cNvSpPr/>
          <p:nvPr/>
        </p:nvSpPr>
        <p:spPr>
          <a:xfrm>
            <a:off x="5212080" y="531266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1808" y="5422392"/>
            <a:ext cx="237744" cy="237744"/>
          </a:xfrm>
          <a:prstGeom prst="rect">
            <a:avLst/>
          </a:prstGeom>
        </p:spPr>
      </p:pic>
      <p:sp>
        <p:nvSpPr>
          <p:cNvPr id="38" name="Text 28"/>
          <p:cNvSpPr txBox="1"/>
          <p:nvPr/>
        </p:nvSpPr>
        <p:spPr>
          <a:xfrm>
            <a:off x="5788152" y="5257800"/>
            <a:ext cx="1234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Кінцевий користувач</a:t>
            </a:r>
            <a:endParaRPr lang="en-US" sz="1050" dirty="0"/>
          </a:p>
        </p:txBody>
      </p:sp>
      <p:sp>
        <p:nvSpPr>
          <p:cNvPr id="39" name="Shape 29"/>
          <p:cNvSpPr/>
          <p:nvPr/>
        </p:nvSpPr>
        <p:spPr>
          <a:xfrm>
            <a:off x="7360920" y="2011680"/>
            <a:ext cx="4279392" cy="4160520"/>
          </a:xfrm>
          <a:prstGeom prst="roundRect">
            <a:avLst>
              <a:gd name="adj" fmla="val 263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0"/>
          <p:cNvSpPr txBox="1"/>
          <p:nvPr/>
        </p:nvSpPr>
        <p:spPr>
          <a:xfrm>
            <a:off x="7589520" y="2176272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ІСНУЮЧІ БУДІВЛІ</a:t>
            </a:r>
            <a:endParaRPr lang="en-US" sz="950" dirty="0"/>
          </a:p>
        </p:txBody>
      </p:sp>
      <p:sp>
        <p:nvSpPr>
          <p:cNvPr id="41" name="Text 31"/>
          <p:cNvSpPr txBox="1"/>
          <p:nvPr/>
        </p:nvSpPr>
        <p:spPr>
          <a:xfrm>
            <a:off x="7589520" y="24231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Недискримінаційний доступ</a:t>
            </a:r>
            <a:endParaRPr lang="en-US" sz="1400" dirty="0"/>
          </a:p>
        </p:txBody>
      </p:sp>
      <p:pic>
        <p:nvPicPr>
          <p:cNvPr id="42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907792"/>
            <a:ext cx="237744" cy="237744"/>
          </a:xfrm>
          <a:prstGeom prst="rect">
            <a:avLst/>
          </a:prstGeom>
        </p:spPr>
      </p:pic>
      <p:sp>
        <p:nvSpPr>
          <p:cNvPr id="43" name="Text 32"/>
          <p:cNvSpPr txBox="1"/>
          <p:nvPr/>
        </p:nvSpPr>
        <p:spPr>
          <a:xfrm>
            <a:off x="7955280" y="28803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операторів — на прозорих, недискримінаційних і технічно обґрунтованих умовах</a:t>
            </a:r>
            <a:endParaRPr lang="en-US" sz="1050" dirty="0"/>
          </a:p>
        </p:txBody>
      </p:sp>
      <p:pic>
        <p:nvPicPr>
          <p:cNvPr id="44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3438144"/>
            <a:ext cx="237744" cy="237744"/>
          </a:xfrm>
          <a:prstGeom prst="rect">
            <a:avLst/>
          </a:prstGeom>
        </p:spPr>
      </p:pic>
      <p:sp>
        <p:nvSpPr>
          <p:cNvPr id="45" name="Text 33"/>
          <p:cNvSpPr txBox="1"/>
          <p:nvPr/>
        </p:nvSpPr>
        <p:spPr>
          <a:xfrm>
            <a:off x="7955280" y="3410712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мешканця на вибір постачальника: ОСББ зобов’язане забезпечити доступ оператору, якого обрав співвласник</a:t>
            </a:r>
            <a:endParaRPr lang="en-US" sz="1050" dirty="0"/>
          </a:p>
        </p:txBody>
      </p:sp>
      <p:pic>
        <p:nvPicPr>
          <p:cNvPr id="46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4114800"/>
            <a:ext cx="237744" cy="237744"/>
          </a:xfrm>
          <a:prstGeom prst="rect">
            <a:avLst/>
          </a:prstGeom>
        </p:spPr>
      </p:pic>
      <p:sp>
        <p:nvSpPr>
          <p:cNvPr id="47" name="Text 34"/>
          <p:cNvSpPr txBox="1"/>
          <p:nvPr/>
        </p:nvSpPr>
        <p:spPr>
          <a:xfrm>
            <a:off x="7955280" y="4087368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ОСББ, управителі та балансоутримувачі не можуть відмовляти з підстав поза законом, вимагати зайвих погоджень чи платежів або надавати переваги одному оператору</a:t>
            </a:r>
            <a:endParaRPr lang="en-US" sz="1050" dirty="0"/>
          </a:p>
        </p:txBody>
      </p:sp>
      <p:pic>
        <p:nvPicPr>
          <p:cNvPr id="48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4956048"/>
            <a:ext cx="237744" cy="237744"/>
          </a:xfrm>
          <a:prstGeom prst="rect">
            <a:avLst/>
          </a:prstGeom>
        </p:spPr>
      </p:pic>
      <p:sp>
        <p:nvSpPr>
          <p:cNvPr id="49" name="Text 35"/>
          <p:cNvSpPr txBox="1"/>
          <p:nvPr/>
        </p:nvSpPr>
        <p:spPr>
          <a:xfrm>
            <a:off x="7955280" y="4928616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Якщо внутрішньобудинкової інфраструктури немає — право довести мережу до приміщення абонента за його згодою</a:t>
            </a:r>
            <a:endParaRPr lang="en-US" sz="1050" dirty="0"/>
          </a:p>
        </p:txBody>
      </p:sp>
      <p:pic>
        <p:nvPicPr>
          <p:cNvPr id="50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5650992"/>
            <a:ext cx="237744" cy="237744"/>
          </a:xfrm>
          <a:prstGeom prst="rect">
            <a:avLst/>
          </a:prstGeom>
        </p:spPr>
      </p:pic>
      <p:sp>
        <p:nvSpPr>
          <p:cNvPr id="51" name="Text 36"/>
          <p:cNvSpPr txBox="1"/>
          <p:nvPr/>
        </p:nvSpPr>
        <p:spPr>
          <a:xfrm>
            <a:off x="7955280" y="56235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Пріоритет — спосіб доступу з найменшим втручанням у спільне майно; спори розглядає НКЕК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 СИСТЕМА ВИРІШЕННЯ СПОРІВ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Спори: швидко, </a:t>
            </a:r>
            <a:r>
              <a:rPr lang="en-US" sz="2800" b="1" dirty="0" err="1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спеціалізовано</a:t>
            </a: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з обов’язковим результатом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0057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Сторони → НКЕК → галузевий висновок (за потреби) → обов’язкове рішення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8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2011680" cy="1325880"/>
          </a:xfrm>
          <a:prstGeom prst="roundRect">
            <a:avLst>
              <a:gd name="adj" fmla="val 8276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85800" y="214884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72" y="2241012"/>
            <a:ext cx="199705" cy="19970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170432" y="2139696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Сторони спору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633472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оператор, замовник або надавач доступу, ОСББ чи управитель — у спорах щодо будинків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578608" y="2514600"/>
            <a:ext cx="219456" cy="274320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2816352" y="2011680"/>
            <a:ext cx="2011680" cy="1325880"/>
          </a:xfrm>
          <a:prstGeom prst="roundRect">
            <a:avLst>
              <a:gd name="adj" fmla="val 8276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2953512" y="214884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5684" y="2241012"/>
            <a:ext cx="199705" cy="19970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3438144" y="2139696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НКЕК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2953512" y="2633472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приймає заяву, витребовує документи, встановлює обставини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4846320" y="2514600"/>
            <a:ext cx="219456" cy="274320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5084064" y="2011680"/>
            <a:ext cx="2011680" cy="1325880"/>
          </a:xfrm>
          <a:prstGeom prst="roundRect">
            <a:avLst>
              <a:gd name="adj" fmla="val 8276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5221224" y="214884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3396" y="2241012"/>
            <a:ext cx="199705" cy="199705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5705856" y="2139696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Галузевий висновок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5221224" y="2633472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потреби — від профільного органу: 10 робочих днів, +10 у складних випадках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7114032" y="2514600"/>
            <a:ext cx="219456" cy="274320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0"/>
          <p:cNvSpPr/>
          <p:nvPr/>
        </p:nvSpPr>
        <p:spPr>
          <a:xfrm>
            <a:off x="7351776" y="2011680"/>
            <a:ext cx="2011680" cy="1325880"/>
          </a:xfrm>
          <a:prstGeom prst="roundRect">
            <a:avLst>
              <a:gd name="adj" fmla="val 8276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7488936" y="214884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1108" y="2241012"/>
            <a:ext cx="199705" cy="199705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7973568" y="2139696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Рішення НКЕК</a:t>
            </a:r>
            <a:endParaRPr lang="en-US" sz="1200" dirty="0"/>
          </a:p>
        </p:txBody>
      </p:sp>
      <p:sp>
        <p:nvSpPr>
          <p:cNvPr id="29" name="Text 23"/>
          <p:cNvSpPr txBox="1"/>
          <p:nvPr/>
        </p:nvSpPr>
        <p:spPr>
          <a:xfrm>
            <a:off x="7488936" y="2633472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DCE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 місяців, максимум 4; обов’язкове до виконання з дня прийняття</a:t>
            </a:r>
            <a:endParaRPr lang="en-US" sz="950" dirty="0"/>
          </a:p>
        </p:txBody>
      </p:sp>
      <p:sp>
        <p:nvSpPr>
          <p:cNvPr id="30" name="Shape 24"/>
          <p:cNvSpPr/>
          <p:nvPr/>
        </p:nvSpPr>
        <p:spPr>
          <a:xfrm>
            <a:off x="9381744" y="2514600"/>
            <a:ext cx="219456" cy="274320"/>
          </a:xfrm>
          <a:prstGeom prst="rightArrow">
            <a:avLst/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5"/>
          <p:cNvSpPr/>
          <p:nvPr/>
        </p:nvSpPr>
        <p:spPr>
          <a:xfrm>
            <a:off x="9619488" y="2011680"/>
            <a:ext cx="2011680" cy="1325880"/>
          </a:xfrm>
          <a:prstGeom prst="roundRect">
            <a:avLst>
              <a:gd name="adj" fmla="val 8276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6"/>
          <p:cNvSpPr/>
          <p:nvPr/>
        </p:nvSpPr>
        <p:spPr>
          <a:xfrm>
            <a:off x="9756648" y="2148840"/>
            <a:ext cx="384048" cy="384048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8820" y="2241012"/>
            <a:ext cx="199705" cy="199705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0241280" y="2139696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Виконання</a:t>
            </a:r>
            <a:endParaRPr lang="en-US" sz="1200" dirty="0"/>
          </a:p>
        </p:txBody>
      </p:sp>
      <p:sp>
        <p:nvSpPr>
          <p:cNvPr id="35" name="Text 28"/>
          <p:cNvSpPr txBox="1"/>
          <p:nvPr/>
        </p:nvSpPr>
        <p:spPr>
          <a:xfrm>
            <a:off x="9756648" y="2633472"/>
            <a:ext cx="1737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санкції за невиконання; оскарження в суді не зупиняє виконання</a:t>
            </a:r>
            <a:endParaRPr lang="en-US" sz="950" dirty="0"/>
          </a:p>
        </p:txBody>
      </p:sp>
      <p:sp>
        <p:nvSpPr>
          <p:cNvPr id="36" name="Text 29"/>
          <p:cNvSpPr txBox="1"/>
          <p:nvPr/>
        </p:nvSpPr>
        <p:spPr>
          <a:xfrm>
            <a:off x="548640" y="3611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НКЕК РОЗГЛЯДАЄ СПОРИ ЩОДО</a:t>
            </a:r>
            <a:endParaRPr lang="en-US" sz="950" dirty="0"/>
          </a:p>
        </p:txBody>
      </p:sp>
      <p:sp>
        <p:nvSpPr>
          <p:cNvPr id="37" name="Shape 30"/>
          <p:cNvSpPr/>
          <p:nvPr/>
        </p:nvSpPr>
        <p:spPr>
          <a:xfrm>
            <a:off x="548640" y="3931920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1"/>
          <p:cNvSpPr txBox="1"/>
          <p:nvPr/>
        </p:nvSpPr>
        <p:spPr>
          <a:xfrm>
            <a:off x="658368" y="3950208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відмови у доступі або відсутності відповіді на запит</a:t>
            </a:r>
            <a:endParaRPr lang="en-US" sz="950" dirty="0"/>
          </a:p>
        </p:txBody>
      </p:sp>
      <p:sp>
        <p:nvSpPr>
          <p:cNvPr id="39" name="Shape 32"/>
          <p:cNvSpPr/>
          <p:nvPr/>
        </p:nvSpPr>
        <p:spPr>
          <a:xfrm>
            <a:off x="3337560" y="3931920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3"/>
          <p:cNvSpPr txBox="1"/>
          <p:nvPr/>
        </p:nvSpPr>
        <p:spPr>
          <a:xfrm>
            <a:off x="3447288" y="3950208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умов доступу — технічних, організаційних, економічних</a:t>
            </a:r>
            <a:endParaRPr lang="en-US" sz="950" dirty="0"/>
          </a:p>
        </p:txBody>
      </p:sp>
      <p:sp>
        <p:nvSpPr>
          <p:cNvPr id="41" name="Shape 34"/>
          <p:cNvSpPr/>
          <p:nvPr/>
        </p:nvSpPr>
        <p:spPr>
          <a:xfrm>
            <a:off x="548640" y="4498848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35"/>
          <p:cNvSpPr txBox="1"/>
          <p:nvPr/>
        </p:nvSpPr>
        <p:spPr>
          <a:xfrm>
            <a:off x="658368" y="4517136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 за доступ</a:t>
            </a:r>
            <a:endParaRPr lang="en-US" sz="950" dirty="0"/>
          </a:p>
        </p:txBody>
      </p:sp>
      <p:sp>
        <p:nvSpPr>
          <p:cNvPr id="43" name="Shape 36"/>
          <p:cNvSpPr/>
          <p:nvPr/>
        </p:nvSpPr>
        <p:spPr>
          <a:xfrm>
            <a:off x="3337560" y="4498848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37"/>
          <p:cNvSpPr txBox="1"/>
          <p:nvPr/>
        </p:nvSpPr>
        <p:spPr>
          <a:xfrm>
            <a:off x="3447288" y="4517136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інформації про інфраструктуру та заплановані роботи</a:t>
            </a:r>
            <a:endParaRPr lang="en-US" sz="950" dirty="0"/>
          </a:p>
        </p:txBody>
      </p:sp>
      <p:sp>
        <p:nvSpPr>
          <p:cNvPr id="45" name="Shape 38"/>
          <p:cNvSpPr/>
          <p:nvPr/>
        </p:nvSpPr>
        <p:spPr>
          <a:xfrm>
            <a:off x="548640" y="5065776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39"/>
          <p:cNvSpPr txBox="1"/>
          <p:nvPr/>
        </p:nvSpPr>
        <p:spPr>
          <a:xfrm>
            <a:off x="658368" y="5084064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обстеження елементів інфраструктури</a:t>
            </a:r>
            <a:endParaRPr lang="en-US" sz="950" dirty="0"/>
          </a:p>
        </p:txBody>
      </p:sp>
      <p:sp>
        <p:nvSpPr>
          <p:cNvPr id="47" name="Shape 40"/>
          <p:cNvSpPr/>
          <p:nvPr/>
        </p:nvSpPr>
        <p:spPr>
          <a:xfrm>
            <a:off x="3337560" y="5065776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1"/>
          <p:cNvSpPr txBox="1"/>
          <p:nvPr/>
        </p:nvSpPr>
        <p:spPr>
          <a:xfrm>
            <a:off x="3447288" y="5084064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координації інфраструктурних робіт і розподілу витрат</a:t>
            </a:r>
            <a:endParaRPr lang="en-US" sz="950" dirty="0"/>
          </a:p>
        </p:txBody>
      </p:sp>
      <p:sp>
        <p:nvSpPr>
          <p:cNvPr id="49" name="Shape 42"/>
          <p:cNvSpPr/>
          <p:nvPr/>
        </p:nvSpPr>
        <p:spPr>
          <a:xfrm>
            <a:off x="548640" y="5632704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Text 43"/>
          <p:cNvSpPr txBox="1"/>
          <p:nvPr/>
        </p:nvSpPr>
        <p:spPr>
          <a:xfrm>
            <a:off x="658368" y="5650992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доступу до внутрішньобудинкової інфраструктури</a:t>
            </a:r>
            <a:endParaRPr lang="en-US" sz="950" dirty="0"/>
          </a:p>
        </p:txBody>
      </p:sp>
      <p:sp>
        <p:nvSpPr>
          <p:cNvPr id="51" name="Shape 44"/>
          <p:cNvSpPr/>
          <p:nvPr/>
        </p:nvSpPr>
        <p:spPr>
          <a:xfrm>
            <a:off x="3337560" y="5632704"/>
            <a:ext cx="2651760" cy="475488"/>
          </a:xfrm>
          <a:prstGeom prst="roundRect">
            <a:avLst>
              <a:gd name="adj" fmla="val 23077"/>
            </a:avLst>
          </a:prstGeom>
          <a:solidFill>
            <a:srgbClr val="E8EFF9"/>
          </a:solidFill>
          <a:ln w="12700">
            <a:solidFill>
              <a:srgbClr val="E8EF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5"/>
          <p:cNvSpPr txBox="1"/>
          <p:nvPr/>
        </p:nvSpPr>
        <p:spPr>
          <a:xfrm>
            <a:off x="3447288" y="5650992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погодження проєктної документації та умов договору</a:t>
            </a:r>
            <a:endParaRPr lang="en-US" sz="950" dirty="0"/>
          </a:p>
        </p:txBody>
      </p:sp>
      <p:sp>
        <p:nvSpPr>
          <p:cNvPr id="53" name="Text 46"/>
          <p:cNvSpPr txBox="1"/>
          <p:nvPr/>
        </p:nvSpPr>
        <p:spPr>
          <a:xfrm>
            <a:off x="6400800" y="3611880"/>
            <a:ext cx="5239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ГАЛУЗЕВІ ВИСНОВКИ З ТЕХНІЧНИХ ПИТАНЬ НАДАЮТЬ</a:t>
            </a:r>
            <a:r>
              <a:rPr lang="uk-UA" sz="950" kern="0" spc="1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ВИЗНАЧЕНІ ОРГАНИ ДЕРЖАВНОЇВЛАДИ</a:t>
            </a:r>
            <a:endParaRPr lang="en-US" sz="950" dirty="0"/>
          </a:p>
        </p:txBody>
      </p:sp>
      <p:pic>
        <p:nvPicPr>
          <p:cNvPr id="5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3977640"/>
            <a:ext cx="274320" cy="274320"/>
          </a:xfrm>
          <a:prstGeom prst="rect">
            <a:avLst/>
          </a:prstGeom>
        </p:spPr>
      </p:pic>
      <p:sp>
        <p:nvSpPr>
          <p:cNvPr id="55" name="Text 47"/>
          <p:cNvSpPr txBox="1"/>
          <p:nvPr/>
        </p:nvSpPr>
        <p:spPr>
          <a:xfrm>
            <a:off x="6784848" y="393192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b="1" dirty="0" err="1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Будівництво</a:t>
            </a:r>
            <a:r>
              <a:rPr lang="en-US" sz="10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b="1" dirty="0" err="1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</a:t>
            </a:r>
            <a:r>
              <a:rPr lang="en-US" sz="10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b="1" dirty="0" err="1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будинки</a:t>
            </a:r>
            <a:endParaRPr lang="en-US" sz="1000" dirty="0"/>
          </a:p>
        </p:txBody>
      </p:sp>
      <p:sp>
        <p:nvSpPr>
          <p:cNvPr id="56" name="Text 48"/>
          <p:cNvSpPr txBox="1"/>
          <p:nvPr/>
        </p:nvSpPr>
        <p:spPr>
          <a:xfrm>
            <a:off x="6784848" y="4151376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uk-UA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ДІАМ</a:t>
            </a:r>
            <a:endParaRPr lang="en-US" sz="900" dirty="0"/>
          </a:p>
        </p:txBody>
      </p:sp>
      <p:pic>
        <p:nvPicPr>
          <p:cNvPr id="5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0848" y="3977640"/>
            <a:ext cx="274320" cy="274320"/>
          </a:xfrm>
          <a:prstGeom prst="rect">
            <a:avLst/>
          </a:prstGeom>
        </p:spPr>
      </p:pic>
      <p:sp>
        <p:nvSpPr>
          <p:cNvPr id="58" name="Text 49"/>
          <p:cNvSpPr txBox="1"/>
          <p:nvPr/>
        </p:nvSpPr>
        <p:spPr>
          <a:xfrm>
            <a:off x="9454896" y="393192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</a:t>
            </a:r>
            <a:endParaRPr lang="en-US" sz="1000" dirty="0"/>
          </a:p>
        </p:txBody>
      </p:sp>
      <p:sp>
        <p:nvSpPr>
          <p:cNvPr id="59" name="Text 50"/>
          <p:cNvSpPr txBox="1"/>
          <p:nvPr/>
        </p:nvSpPr>
        <p:spPr>
          <a:xfrm>
            <a:off x="9454896" y="4151376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ЦОВВ у сфері транспорту</a:t>
            </a:r>
            <a:endParaRPr lang="en-US" sz="900" dirty="0"/>
          </a:p>
        </p:txBody>
      </p:sp>
      <p:pic>
        <p:nvPicPr>
          <p:cNvPr id="6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4507992"/>
            <a:ext cx="274320" cy="274320"/>
          </a:xfrm>
          <a:prstGeom prst="rect">
            <a:avLst/>
          </a:prstGeom>
        </p:spPr>
      </p:pic>
      <p:sp>
        <p:nvSpPr>
          <p:cNvPr id="61" name="Text 51"/>
          <p:cNvSpPr txBox="1"/>
          <p:nvPr/>
        </p:nvSpPr>
        <p:spPr>
          <a:xfrm>
            <a:off x="6784848" y="4462272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Енергетика, газ, тепло</a:t>
            </a:r>
            <a:endParaRPr lang="en-US" sz="1000" dirty="0"/>
          </a:p>
        </p:txBody>
      </p:sp>
      <p:sp>
        <p:nvSpPr>
          <p:cNvPr id="62" name="Text 52"/>
          <p:cNvSpPr txBox="1"/>
          <p:nvPr/>
        </p:nvSpPr>
        <p:spPr>
          <a:xfrm>
            <a:off x="6784848" y="4681728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НКРЕКП</a:t>
            </a:r>
            <a:endParaRPr lang="en-US" sz="900" dirty="0"/>
          </a:p>
        </p:txBody>
      </p:sp>
      <p:pic>
        <p:nvPicPr>
          <p:cNvPr id="63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70848" y="4507992"/>
            <a:ext cx="274320" cy="274320"/>
          </a:xfrm>
          <a:prstGeom prst="rect">
            <a:avLst/>
          </a:prstGeom>
        </p:spPr>
      </p:pic>
      <p:sp>
        <p:nvSpPr>
          <p:cNvPr id="64" name="Text 53"/>
          <p:cNvSpPr txBox="1"/>
          <p:nvPr/>
        </p:nvSpPr>
        <p:spPr>
          <a:xfrm>
            <a:off x="9454896" y="4462272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Водопостачання</a:t>
            </a:r>
            <a:endParaRPr lang="en-US" sz="1000" dirty="0"/>
          </a:p>
        </p:txBody>
      </p:sp>
      <p:sp>
        <p:nvSpPr>
          <p:cNvPr id="65" name="Text 54"/>
          <p:cNvSpPr txBox="1"/>
          <p:nvPr/>
        </p:nvSpPr>
        <p:spPr>
          <a:xfrm>
            <a:off x="9454896" y="4681728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ЦОВВ у сфері водопостачання</a:t>
            </a:r>
            <a:endParaRPr lang="en-US" sz="900" dirty="0"/>
          </a:p>
        </p:txBody>
      </p:sp>
      <p:pic>
        <p:nvPicPr>
          <p:cNvPr id="66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800" y="5038344"/>
            <a:ext cx="274320" cy="274320"/>
          </a:xfrm>
          <a:prstGeom prst="rect">
            <a:avLst/>
          </a:prstGeom>
        </p:spPr>
      </p:pic>
      <p:sp>
        <p:nvSpPr>
          <p:cNvPr id="67" name="Text 55"/>
          <p:cNvSpPr txBox="1"/>
          <p:nvPr/>
        </p:nvSpPr>
        <p:spPr>
          <a:xfrm>
            <a:off x="6784848" y="4992624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Меліорація</a:t>
            </a:r>
            <a:endParaRPr lang="en-US" sz="1000" dirty="0"/>
          </a:p>
        </p:txBody>
      </p:sp>
      <p:sp>
        <p:nvSpPr>
          <p:cNvPr id="68" name="Text 56"/>
          <p:cNvSpPr txBox="1"/>
          <p:nvPr/>
        </p:nvSpPr>
        <p:spPr>
          <a:xfrm>
            <a:off x="6784848" y="521208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ЦОВВ у сфері меліорації</a:t>
            </a:r>
            <a:endParaRPr lang="en-US" sz="900" dirty="0"/>
          </a:p>
        </p:txBody>
      </p:sp>
      <p:pic>
        <p:nvPicPr>
          <p:cNvPr id="69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70848" y="5038344"/>
            <a:ext cx="274320" cy="274320"/>
          </a:xfrm>
          <a:prstGeom prst="rect">
            <a:avLst/>
          </a:prstGeom>
        </p:spPr>
      </p:pic>
      <p:sp>
        <p:nvSpPr>
          <p:cNvPr id="70" name="Text 57"/>
          <p:cNvSpPr txBox="1"/>
          <p:nvPr/>
        </p:nvSpPr>
        <p:spPr>
          <a:xfrm>
            <a:off x="9454896" y="4992624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Комунальна інфраструктура</a:t>
            </a:r>
            <a:endParaRPr lang="en-US" sz="1000" dirty="0"/>
          </a:p>
        </p:txBody>
      </p:sp>
      <p:sp>
        <p:nvSpPr>
          <p:cNvPr id="71" name="Text 58"/>
          <p:cNvSpPr txBox="1"/>
          <p:nvPr/>
        </p:nvSpPr>
        <p:spPr>
          <a:xfrm>
            <a:off x="9454896" y="521208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ОМС, балансоутримувачі</a:t>
            </a:r>
            <a:endParaRPr lang="en-US" sz="900" dirty="0"/>
          </a:p>
        </p:txBody>
      </p:sp>
      <p:sp>
        <p:nvSpPr>
          <p:cNvPr id="72" name="Shape 59"/>
          <p:cNvSpPr/>
          <p:nvPr/>
        </p:nvSpPr>
        <p:spPr>
          <a:xfrm>
            <a:off x="6400800" y="5577840"/>
            <a:ext cx="5239512" cy="749808"/>
          </a:xfrm>
          <a:prstGeom prst="roundRect">
            <a:avLst>
              <a:gd name="adj" fmla="val 14634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60"/>
          <p:cNvSpPr txBox="1"/>
          <p:nvPr/>
        </p:nvSpPr>
        <p:spPr>
          <a:xfrm>
            <a:off x="6583680" y="5614416"/>
            <a:ext cx="487375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НКЕК не стає галузевим наглядовим органом: санкції — лише за порушення цього закону, встановлені у спорі, та за невиконання рішень; це не є державним наглядом (контролем) у сферах енергетики, транспорту тощо. Порядок розгляду спорів затверджує КМУ.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ХТО ЗА ЩО ВІДПОВІДАЄ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8276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Кожен учасник отримує чітку роль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9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3593592" cy="1783080"/>
          </a:xfrm>
          <a:prstGeom prst="roundRect">
            <a:avLst>
              <a:gd name="adj" fmla="val 6154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13232" y="217627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182" y="2277222"/>
            <a:ext cx="218724" cy="21872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261872" y="2139696"/>
            <a:ext cx="27249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Кабінет Міністрів України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2743200"/>
            <a:ext cx="32644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доступу для кожного виду інфраструктури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Методики плати за доступ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позасудового розгляду спорів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Критерії робіт невеликого масштабу, порядок електронної взаємодії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297680" y="2011680"/>
            <a:ext cx="3593592" cy="1783080"/>
          </a:xfrm>
          <a:prstGeom prst="roundRect">
            <a:avLst>
              <a:gd name="adj" fmla="val 6154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462272" y="217627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3222" y="2277222"/>
            <a:ext cx="218724" cy="21872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010912" y="2139696"/>
            <a:ext cx="27249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Мінцифри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462272" y="2743200"/>
            <a:ext cx="32644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 err="1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</a:t>
            </a: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запитів про обстеження та координацію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Погодження правил і методик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Методичні рекомендації для органів влади та громад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8046720" y="2011680"/>
            <a:ext cx="3593592" cy="1783080"/>
          </a:xfrm>
          <a:prstGeom prst="roundRect">
            <a:avLst>
              <a:gd name="adj" fmla="val 6154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8211312" y="217627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2262" y="2277222"/>
            <a:ext cx="218724" cy="21872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759952" y="2139696"/>
            <a:ext cx="27249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Галузеві ЦОВВ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8211312" y="2743200"/>
            <a:ext cx="32644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Розробляють правила доступу і методики плати для своєї інфраструктури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Будівництво, транспорт, енергетика, газ, тепло, вода, </a:t>
            </a:r>
            <a:r>
              <a:rPr lang="en-US" sz="1000" dirty="0" err="1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меліорація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Надають галузеву експертизу у спорах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548640" y="3931920"/>
            <a:ext cx="3593592" cy="1783080"/>
          </a:xfrm>
          <a:prstGeom prst="roundRect">
            <a:avLst>
              <a:gd name="adj" fmla="val 6154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713232" y="409651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14284B"/>
          </a:solidFill>
          <a:ln w="12700">
            <a:solidFill>
              <a:srgbClr val="1428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182" y="4197462"/>
            <a:ext cx="218724" cy="21872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261872" y="4059936"/>
            <a:ext cx="27249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НКЕК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713232" y="4663440"/>
            <a:ext cx="32644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Єдина точка доступу до інформації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Позасудове вирішення спорів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Участь у розробленні та погодження нормативної бази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Санкції у визначених законом випадках</a:t>
            </a:r>
            <a:endParaRPr lang="en-US" sz="1000" dirty="0"/>
          </a:p>
        </p:txBody>
      </p:sp>
      <p:sp>
        <p:nvSpPr>
          <p:cNvPr id="27" name="Shape 21"/>
          <p:cNvSpPr/>
          <p:nvPr/>
        </p:nvSpPr>
        <p:spPr>
          <a:xfrm>
            <a:off x="4297680" y="3931920"/>
            <a:ext cx="3593592" cy="1783080"/>
          </a:xfrm>
          <a:prstGeom prst="roundRect">
            <a:avLst>
              <a:gd name="adj" fmla="val 6154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4462272" y="409651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3222" y="4197462"/>
            <a:ext cx="218724" cy="218724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010912" y="4059936"/>
            <a:ext cx="27249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ОМС, державні органи, оператори інфраструктури</a:t>
            </a:r>
            <a:endParaRPr lang="en-US" sz="1200" dirty="0"/>
          </a:p>
        </p:txBody>
      </p:sp>
      <p:sp>
        <p:nvSpPr>
          <p:cNvPr id="31" name="Text 24"/>
          <p:cNvSpPr txBox="1"/>
          <p:nvPr/>
        </p:nvSpPr>
        <p:spPr>
          <a:xfrm>
            <a:off x="4462272" y="4663440"/>
            <a:ext cx="32644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Подають та оновлюють інформацію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Надають доступ і розглядають запити у строк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Координують інфраструктурні роботи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встановлюють умов, не передбачених законом</a:t>
            </a:r>
            <a:endParaRPr lang="en-US" sz="1000" dirty="0"/>
          </a:p>
        </p:txBody>
      </p:sp>
      <p:sp>
        <p:nvSpPr>
          <p:cNvPr id="32" name="Shape 25"/>
          <p:cNvSpPr/>
          <p:nvPr/>
        </p:nvSpPr>
        <p:spPr>
          <a:xfrm>
            <a:off x="8046720" y="3931920"/>
            <a:ext cx="3593592" cy="1783080"/>
          </a:xfrm>
          <a:prstGeom prst="roundRect">
            <a:avLst>
              <a:gd name="adj" fmla="val 6154"/>
            </a:avLst>
          </a:prstGeom>
          <a:solidFill>
            <a:srgbClr val="F3F5F8"/>
          </a:solidFill>
          <a:ln w="12700">
            <a:solidFill>
              <a:srgbClr val="F3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8211312" y="4096512"/>
            <a:ext cx="420624" cy="420624"/>
          </a:xfrm>
          <a:prstGeom prst="roundRect">
            <a:avLst>
              <a:gd name="adj" fmla="val 22000"/>
            </a:avLst>
          </a:prstGeom>
          <a:solidFill>
            <a:srgbClr val="0057B8"/>
          </a:solidFill>
          <a:ln w="12700">
            <a:solidFill>
              <a:srgbClr val="0057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2262" y="4197462"/>
            <a:ext cx="218724" cy="218724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8759952" y="4059936"/>
            <a:ext cx="27249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00" b="1" dirty="0">
                <a:solidFill>
                  <a:srgbClr val="1428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Оператори електронних комунікацій</a:t>
            </a:r>
            <a:endParaRPr lang="en-US" sz="1200" dirty="0"/>
          </a:p>
        </p:txBody>
      </p:sp>
      <p:sp>
        <p:nvSpPr>
          <p:cNvPr id="36" name="Text 28"/>
          <p:cNvSpPr txBox="1"/>
          <p:nvPr/>
        </p:nvSpPr>
        <p:spPr>
          <a:xfrm>
            <a:off x="8211312" y="4663440"/>
            <a:ext cx="326440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інформацію, обстеження та доступ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координацію робіт та електронні дозволи</a:t>
            </a:r>
            <a:endParaRPr lang="en-US" sz="1000" dirty="0"/>
          </a:p>
          <a:p>
            <a:pPr marL="152400" indent="-152400">
              <a:lnSpc>
                <a:spcPct val="108000"/>
              </a:lnSpc>
              <a:spcAft>
                <a:spcPts val="200"/>
              </a:spcAft>
              <a:buSzPct val="100000"/>
              <a:buChar char="•"/>
            </a:pPr>
            <a:r>
              <a:rPr lang="en-US" sz="1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Дотримання договору і проєктної документації, своєчасна плата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B7280"/>
                </a:solidFill>
                <a:latin typeface="Arial"/>
              </a:rPr>
              <a:t>ВПЛИВ НА СТІЙКІСТЬ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>
                <a:solidFill>
                  <a:srgbClr val="14284B"/>
                </a:solidFill>
                <a:latin typeface="Arial"/>
              </a:rPr>
              <a:t>Швидше відновлення, більше резервних маршрутів, менше процедурних збоїв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53896"/>
            <a:ext cx="110642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50" b="1" dirty="0">
                <a:solidFill>
                  <a:srgbClr val="0057B8"/>
                </a:solidFill>
                <a:latin typeface="Arial"/>
              </a:rPr>
              <a:t>GIA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посилює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здатність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цифрової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інфраструктури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витримувати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,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адаптуватися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та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відновлюватися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—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за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умови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безпечної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550" b="1" dirty="0" err="1">
                <a:solidFill>
                  <a:srgbClr val="0057B8"/>
                </a:solidFill>
                <a:latin typeface="Arial"/>
              </a:rPr>
              <a:t>реалізації</a:t>
            </a:r>
            <a:r>
              <a:rPr sz="1550" b="1" dirty="0">
                <a:solidFill>
                  <a:srgbClr val="0057B8"/>
                </a:solidFill>
                <a:latin typeface="Arial"/>
              </a:rPr>
              <a:t> SIP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3593592" cy="2468880"/>
          </a:xfrm>
          <a:prstGeom prst="roundRect">
            <a:avLst/>
          </a:prstGeom>
          <a:solidFill>
            <a:srgbClr val="F3F5F8"/>
          </a:solidFill>
          <a:ln w="6350">
            <a:solidFill>
              <a:srgbClr val="F3F5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49808" y="2212848"/>
            <a:ext cx="457200" cy="457200"/>
          </a:xfrm>
          <a:prstGeom prst="roundRect">
            <a:avLst/>
          </a:prstGeom>
          <a:solidFill>
            <a:srgbClr val="14284B"/>
          </a:solidFill>
          <a:ln w="6350">
            <a:solidFill>
              <a:srgbClr val="1428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5024" y="2221992"/>
            <a:ext cx="26060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B7280"/>
                </a:solidFill>
                <a:latin typeface="Arial"/>
              </a:rPr>
              <a:t>ABSORB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5024" y="2459736"/>
            <a:ext cx="260604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4284B"/>
                </a:solidFill>
                <a:latin typeface="Arial"/>
              </a:rPr>
              <a:t>Витримувати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017520"/>
            <a:ext cx="3191256" cy="12618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080">
                <a:solidFill>
                  <a:srgbClr val="1F2937"/>
                </a:solidFill>
                <a:latin typeface="Arial"/>
              </a:rPr>
              <a:t>• Повторне використання інфраструктури додає резервні маршрути та варіанти обходу.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080">
                <a:solidFill>
                  <a:srgbClr val="1F2937"/>
                </a:solidFill>
                <a:latin typeface="Arial"/>
              </a:rPr>
              <a:t>• Менше нових земляних робіт і залежності від дефіцитних матеріалів.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2011680"/>
            <a:ext cx="3593592" cy="2468880"/>
          </a:xfrm>
          <a:prstGeom prst="roundRect">
            <a:avLst/>
          </a:prstGeom>
          <a:solidFill>
            <a:srgbClr val="E8EFF9"/>
          </a:solidFill>
          <a:ln w="6350">
            <a:solidFill>
              <a:srgbClr val="E8EF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498848" y="2212848"/>
            <a:ext cx="457200" cy="457200"/>
          </a:xfrm>
          <a:prstGeom prst="roundRect">
            <a:avLst/>
          </a:prstGeom>
          <a:solidFill>
            <a:srgbClr val="0057B8"/>
          </a:solidFill>
          <a:ln w="6350">
            <a:solidFill>
              <a:srgbClr val="0057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84064" y="2221992"/>
            <a:ext cx="26060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0057B8"/>
                </a:solidFill>
                <a:latin typeface="Arial"/>
              </a:rPr>
              <a:t>ADAPT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84064" y="2459736"/>
            <a:ext cx="260604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4284B"/>
                </a:solidFill>
                <a:latin typeface="Arial"/>
              </a:rPr>
              <a:t>Адаптуватися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8848" y="3017520"/>
            <a:ext cx="3191256" cy="12618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080">
                <a:solidFill>
                  <a:srgbClr val="1F2937"/>
                </a:solidFill>
                <a:latin typeface="Arial"/>
              </a:rPr>
              <a:t>• Аварійні винятки та спрощені процедури дозволяють діяти у кризових умовах.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080">
                <a:solidFill>
                  <a:srgbClr val="1F2937"/>
                </a:solidFill>
                <a:latin typeface="Arial"/>
              </a:rPr>
              <a:t>• Координація робіт відкриває альтернативні способи прокладання й відновлення.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011680"/>
            <a:ext cx="3593592" cy="2468880"/>
          </a:xfrm>
          <a:prstGeom prst="roundRect">
            <a:avLst/>
          </a:prstGeom>
          <a:solidFill>
            <a:srgbClr val="F3F5F8"/>
          </a:solidFill>
          <a:ln w="6350">
            <a:solidFill>
              <a:srgbClr val="F3F5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247888" y="2212848"/>
            <a:ext cx="457200" cy="457200"/>
          </a:xfrm>
          <a:prstGeom prst="roundRect">
            <a:avLst/>
          </a:prstGeom>
          <a:solidFill>
            <a:srgbClr val="14284B"/>
          </a:solidFill>
          <a:ln w="6350">
            <a:solidFill>
              <a:srgbClr val="1428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3104" y="2221992"/>
            <a:ext cx="2606040" cy="2194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>
                <a:solidFill>
                  <a:srgbClr val="6B7280"/>
                </a:solidFill>
                <a:latin typeface="Arial"/>
              </a:rPr>
              <a:t>RECOVER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3104" y="2459736"/>
            <a:ext cx="260604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14284B"/>
                </a:solidFill>
                <a:latin typeface="Arial"/>
              </a:rPr>
              <a:t>Відновлюватися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3017520"/>
            <a:ext cx="3191256" cy="12618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080">
                <a:solidFill>
                  <a:srgbClr val="1F2937"/>
                </a:solidFill>
                <a:latin typeface="Arial"/>
              </a:rPr>
              <a:t>• Доступ, аварійні ремонти та швидке вирішення спорів скорочують час відновлення.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080">
                <a:solidFill>
                  <a:srgbClr val="1F2937"/>
                </a:solidFill>
                <a:latin typeface="Arial"/>
              </a:rPr>
              <a:t>• Це найсильніший позитивний ефект для стійкості реформи.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00016"/>
            <a:ext cx="11091672" cy="1124712"/>
          </a:xfrm>
          <a:prstGeom prst="roundRect">
            <a:avLst/>
          </a:prstGeom>
          <a:solidFill>
            <a:srgbClr val="14284B"/>
          </a:solidFill>
          <a:ln w="6350">
            <a:solidFill>
              <a:srgbClr val="1428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68096" y="4919472"/>
            <a:ext cx="457200" cy="457200"/>
          </a:xfrm>
          <a:prstGeom prst="roundRect">
            <a:avLst/>
          </a:prstGeom>
          <a:solidFill>
            <a:srgbClr val="F2C230"/>
          </a:solidFill>
          <a:ln w="6350">
            <a:solidFill>
              <a:srgbClr val="F2C2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14284B"/>
                </a:solidFill>
                <a:latin typeface="Arial"/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9888" y="4837176"/>
            <a:ext cx="99852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80" b="1">
                <a:solidFill>
                  <a:srgbClr val="F2C230"/>
                </a:solidFill>
                <a:latin typeface="Arial"/>
              </a:rPr>
              <a:t>SIP: ПЕРЕВАГА ЛИШЕ ЗА УМОВИ SECURITY-BY-DESIGN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5193792"/>
            <a:ext cx="9985248" cy="4754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0" b="0">
                <a:solidFill>
                  <a:srgbClr val="FFFFFF"/>
                </a:solidFill>
                <a:latin typeface="Arial"/>
              </a:rPr>
              <a:t>Контроль доступу • мінімізація даних • виключення чутливої інфраструктури • резервування • офлайн-режим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Arial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50">
                <a:solidFill>
                  <a:srgbClr val="6B7280"/>
                </a:solidFill>
                <a:latin typeface="Arial"/>
              </a:rPr>
              <a:t>10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B7280"/>
                </a:solidFill>
                <a:latin typeface="Arial"/>
              </a:rPr>
              <a:t>ЕКОНОМІЧНИЙ ВПЛИВ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4284B"/>
                </a:solidFill>
                <a:latin typeface="Arial"/>
              </a:rPr>
              <a:t>Економічний ефект від запровадження GIA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0057B8"/>
                </a:solidFill>
                <a:latin typeface="Arial"/>
              </a:rPr>
              <a:t>Запровадження GIA потребує інвестицій держави, але зменшує вартість розгортання цифрової інфраструктури.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938528"/>
            <a:ext cx="1106424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6B7280"/>
                </a:solidFill>
                <a:latin typeface="Arial"/>
              </a:rPr>
              <a:t>10 років  · базова консервативна оцінка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276856"/>
            <a:ext cx="3337560" cy="2212848"/>
          </a:xfrm>
          <a:prstGeom prst="roundRect">
            <a:avLst>
              <a:gd name="adj" fmla="val 19000"/>
            </a:avLst>
          </a:prstGeom>
          <a:solidFill>
            <a:srgbClr val="F3F5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2505456"/>
            <a:ext cx="2880360" cy="2651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6B7280"/>
                </a:solidFill>
                <a:latin typeface="Arial"/>
              </a:rPr>
              <a:t>ВИТРАТИ ДЕРЖАВИ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98648"/>
            <a:ext cx="28803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4284B"/>
                </a:solidFill>
                <a:latin typeface="Arial"/>
              </a:rPr>
              <a:t>≈ $4,5 млн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602736"/>
            <a:ext cx="288036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  <a:latin typeface="Arial"/>
              </a:rPr>
              <a:t>SIP, інституційна спроможність НКЕК, цифровізація процедур та адміністрування.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2276856"/>
            <a:ext cx="3337560" cy="2212848"/>
          </a:xfrm>
          <a:prstGeom prst="roundRect">
            <a:avLst>
              <a:gd name="adj" fmla="val 19000"/>
            </a:avLst>
          </a:prstGeom>
          <a:solidFill>
            <a:srgbClr val="E8EF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00600" y="2505456"/>
            <a:ext cx="2880360" cy="2651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0057B8"/>
                </a:solidFill>
                <a:latin typeface="Arial"/>
              </a:rPr>
              <a:t>ЕКОНОМІЯ ОПЕРАТОРІВ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2898648"/>
            <a:ext cx="2880360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4284B"/>
                </a:solidFill>
                <a:latin typeface="Arial"/>
              </a:rPr>
              <a:t>≈ $8,1 млн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3602736"/>
            <a:ext cx="288036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F2937"/>
                </a:solidFill>
                <a:latin typeface="Arial"/>
              </a:rPr>
              <a:t>Швидші дозволи, використання існуючої інфраструктури, коротші маршрути, координація робіт.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95360" y="2276856"/>
            <a:ext cx="3044952" cy="2212848"/>
          </a:xfrm>
          <a:prstGeom prst="roundRect">
            <a:avLst>
              <a:gd name="adj" fmla="val 19000"/>
            </a:avLst>
          </a:prstGeom>
          <a:solidFill>
            <a:srgbClr val="14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23960" y="2505456"/>
            <a:ext cx="2587752" cy="2651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F2C230"/>
                </a:solidFill>
                <a:latin typeface="Arial"/>
              </a:rPr>
              <a:t>РЕАЛІСТИЧНИЙ ЕФЕКТ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23960" y="2898648"/>
            <a:ext cx="2587752" cy="5303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≈ +$3,6 млн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23960" y="3602736"/>
            <a:ext cx="2587752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FFFFFF"/>
                </a:solidFill>
                <a:latin typeface="Arial"/>
              </a:rPr>
              <a:t>Економічна вигода перевищує витрати держави навіть без макроекономічних ефектів.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977639" y="3108960"/>
            <a:ext cx="502920" cy="502920"/>
          </a:xfrm>
          <a:prstGeom prst="roundRect">
            <a:avLst>
              <a:gd name="adj" fmla="val 17000"/>
            </a:avLst>
          </a:prstGeom>
          <a:solidFill>
            <a:srgbClr val="F2C2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977639" y="31089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4284B"/>
                </a:solidFill>
                <a:latin typeface="Arial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01000" y="3108960"/>
            <a:ext cx="502920" cy="502920"/>
          </a:xfrm>
          <a:prstGeom prst="roundRect">
            <a:avLst>
              <a:gd name="adj" fmla="val 17000"/>
            </a:avLst>
          </a:prstGeom>
          <a:solidFill>
            <a:srgbClr val="F2C2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01000" y="31089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4284B"/>
                </a:solidFill>
                <a:latin typeface="Arial"/>
              </a:rPr>
              <a:t>=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36592"/>
            <a:ext cx="11091672" cy="1088136"/>
          </a:xfrm>
          <a:prstGeom prst="roundRect">
            <a:avLst>
              <a:gd name="adj" fmla="val 17000"/>
            </a:avLst>
          </a:prstGeom>
          <a:solidFill>
            <a:srgbClr val="E8EF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4901184"/>
            <a:ext cx="10634472" cy="4389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0057B8"/>
                </a:solidFill>
                <a:latin typeface="Arial"/>
              </a:rPr>
              <a:t>Додатково: </a:t>
            </a:r>
            <a:r>
              <a:rPr sz="1200" b="0">
                <a:solidFill>
                  <a:srgbClr val="1F2937"/>
                </a:solidFill>
                <a:latin typeface="Arial"/>
              </a:rPr>
              <a:t>швидше відновлення мереж та коротші періоди відсутності зв’язку дають ще близько </a:t>
            </a:r>
            <a:r>
              <a:rPr sz="1200" b="1">
                <a:solidFill>
                  <a:srgbClr val="0057B8"/>
                </a:solidFill>
                <a:latin typeface="Arial"/>
              </a:rPr>
              <a:t>$1,9 млн</a:t>
            </a:r>
            <a:r>
              <a:rPr sz="1200" b="0">
                <a:solidFill>
                  <a:srgbClr val="1F2937"/>
                </a:solidFill>
                <a:latin typeface="Arial"/>
              </a:rPr>
              <a:t> макроекономічного ефекту у консервативній оцінці.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440680"/>
            <a:ext cx="10634472" cy="2651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14284B"/>
                </a:solidFill>
                <a:latin typeface="Arial"/>
              </a:rPr>
              <a:t>Тоді сумарний ефект становить приблизно $5,5 млн за 10 років.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007608"/>
            <a:ext cx="11064240" cy="2468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6B7280"/>
                </a:solidFill>
                <a:latin typeface="Arial"/>
              </a:rPr>
              <a:t>Оцінка базується на сценарії розгортання близько 2 000 км мереж на рік.</a:t>
            </a:r>
          </a:p>
        </p:txBody>
      </p:sp>
      <p:sp>
        <p:nvSpPr>
          <p:cNvPr id="26" name="Document footer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6B7280"/>
                </a:solidFill>
                <a:latin typeface="Arial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</a:p>
        </p:txBody>
      </p:sp>
      <p:sp>
        <p:nvSpPr>
          <p:cNvPr id="27" name="Slide numbering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6B7280"/>
                </a:solidFill>
                <a:latin typeface="Arial"/>
              </a:rPr>
              <a:t>11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6B7280"/>
                </a:solidFill>
                <a:latin typeface="Arial"/>
              </a:rPr>
              <a:t>ЕКОНОМІЧНИЙ ВПЛИВ · РЕАЛІЗАЦІЯ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4284B"/>
                </a:solidFill>
                <a:latin typeface="Arial"/>
              </a:rPr>
              <a:t>Економічний ефект створює не сам закон, а його реалізація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97110"/>
            <a:ext cx="11064240" cy="5943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dirty="0" err="1">
                <a:solidFill>
                  <a:srgbClr val="0057B8"/>
                </a:solidFill>
                <a:latin typeface="Arial"/>
              </a:rPr>
              <a:t>Формальне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перенесення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GIA в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законодавство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недостатнє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.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Результат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виникає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лише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тоді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,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коли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одночасно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працюють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SIP,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доступ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до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інфраструктури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та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механізм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виконання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 </a:t>
            </a:r>
            <a:r>
              <a:rPr sz="1430" b="1" dirty="0" err="1">
                <a:solidFill>
                  <a:srgbClr val="0057B8"/>
                </a:solidFill>
                <a:latin typeface="Arial"/>
              </a:rPr>
              <a:t>правил</a:t>
            </a:r>
            <a:r>
              <a:rPr sz="1430" b="1" dirty="0">
                <a:solidFill>
                  <a:srgbClr val="0057B8"/>
                </a:solidFill>
                <a:latin typeface="Arial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87168"/>
            <a:ext cx="5230368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4284B"/>
                </a:solidFill>
                <a:latin typeface="Arial"/>
              </a:rPr>
              <a:t>Що показують сценарії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08192" y="2487168"/>
            <a:ext cx="553212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4284B"/>
                </a:solidFill>
                <a:latin typeface="Arial"/>
              </a:rPr>
              <a:t>Що потрібно зробити практично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880360"/>
            <a:ext cx="5248656" cy="896112"/>
          </a:xfrm>
          <a:prstGeom prst="roundRect">
            <a:avLst>
              <a:gd name="adj" fmla="val 15000"/>
            </a:avLst>
          </a:prstGeom>
          <a:solidFill>
            <a:srgbClr val="F3F5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3017520"/>
            <a:ext cx="20848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6B7280"/>
                </a:solidFill>
                <a:latin typeface="Arial"/>
              </a:rPr>
              <a:t>Песимістичний сценарій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310128"/>
            <a:ext cx="21031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4284B"/>
                </a:solidFill>
                <a:latin typeface="Arial"/>
              </a:rPr>
              <a:t>≈ −$1,8 млн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0944" y="3035808"/>
            <a:ext cx="2615184" cy="5943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>
                <a:solidFill>
                  <a:srgbClr val="1F2937"/>
                </a:solidFill>
                <a:latin typeface="Arial"/>
              </a:rPr>
              <a:t>є закон, але немає робочого SIP та належного виконання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931920"/>
            <a:ext cx="5248656" cy="896112"/>
          </a:xfrm>
          <a:prstGeom prst="roundRect">
            <a:avLst>
              <a:gd name="adj" fmla="val 15000"/>
            </a:avLst>
          </a:prstGeom>
          <a:solidFill>
            <a:srgbClr val="E8EF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" y="4069080"/>
            <a:ext cx="20848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0057B8"/>
                </a:solidFill>
                <a:latin typeface="Arial"/>
              </a:rPr>
              <a:t>Реальний сценарій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361688"/>
            <a:ext cx="21031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4284B"/>
                </a:solidFill>
                <a:latin typeface="Arial"/>
              </a:rPr>
              <a:t>≈ +$3,6 млн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80944" y="4087368"/>
            <a:ext cx="2615184" cy="5943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>
                <a:solidFill>
                  <a:srgbClr val="1F2937"/>
                </a:solidFill>
                <a:latin typeface="Arial"/>
              </a:rPr>
              <a:t>SIP працює, НКЕК має спроможність, оператори реально користуються механізмами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983480"/>
            <a:ext cx="5248656" cy="896112"/>
          </a:xfrm>
          <a:prstGeom prst="roundRect">
            <a:avLst>
              <a:gd name="adj" fmla="val 15000"/>
            </a:avLst>
          </a:prstGeom>
          <a:solidFill>
            <a:srgbClr val="14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8" y="5120640"/>
            <a:ext cx="2084831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>
                <a:solidFill>
                  <a:srgbClr val="F2C230"/>
                </a:solidFill>
                <a:latin typeface="Arial"/>
              </a:rPr>
              <a:t>Оптимістичний сценарій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5413248"/>
            <a:ext cx="210312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rial"/>
              </a:rPr>
              <a:t>до ≈ +$14,5 млн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80944" y="5138928"/>
            <a:ext cx="2615184" cy="5943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130" b="0">
                <a:solidFill>
                  <a:srgbClr val="FFFFFF"/>
                </a:solidFill>
                <a:latin typeface="Arial"/>
              </a:rPr>
              <a:t>штрафи, відповідальність, вторинне регулювання і сталі інституційні процедури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08192" y="2880360"/>
            <a:ext cx="5532120" cy="2999232"/>
          </a:xfrm>
          <a:prstGeom prst="roundRect">
            <a:avLst>
              <a:gd name="adj" fmla="val 9500"/>
            </a:avLst>
          </a:prstGeom>
          <a:solidFill>
            <a:srgbClr val="F3F5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345936" y="3090672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4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45936" y="3090672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9440" y="3067812"/>
            <a:ext cx="4443984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  <a:latin typeface="Arial"/>
              </a:rPr>
              <a:t>Запустити SIP так, щоб це була не “платформа заради платформи”, а робоче джерело геоданих для операторів.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45936" y="4050791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4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345936" y="4050791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49440" y="4027931"/>
            <a:ext cx="4443984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  <a:latin typeface="Arial"/>
              </a:rPr>
              <a:t>Забезпечити строки відповіді, процедуру спорів і відповідальність за невиконання правил доступу.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45936" y="5020056"/>
            <a:ext cx="402336" cy="402336"/>
          </a:xfrm>
          <a:prstGeom prst="roundRect">
            <a:avLst>
              <a:gd name="adj" fmla="val 18000"/>
            </a:avLst>
          </a:prstGeom>
          <a:solidFill>
            <a:srgbClr val="1428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345936" y="5020056"/>
            <a:ext cx="402336" cy="4023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4997196"/>
            <a:ext cx="4443984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F2937"/>
                </a:solidFill>
                <a:latin typeface="Arial"/>
              </a:rPr>
              <a:t>Вимагати використання SIP у державних та співфінансованих проєктах розгортання мереж.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099048"/>
            <a:ext cx="11064240" cy="21031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6B7280"/>
                </a:solidFill>
                <a:latin typeface="Arial"/>
              </a:rPr>
              <a:t>Джерела: GIA EIA Final Report, Executive Summary, Sections 5, 8–9; SIP platform cost estimate, Sections 6–7.</a:t>
            </a:r>
          </a:p>
        </p:txBody>
      </p:sp>
      <p:sp>
        <p:nvSpPr>
          <p:cNvPr id="31" name="Document footer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6B7280"/>
                </a:solidFill>
                <a:latin typeface="Arial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</a:p>
        </p:txBody>
      </p:sp>
      <p:sp>
        <p:nvSpPr>
          <p:cNvPr id="32" name="Slide numbering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6B7280"/>
                </a:solidFill>
                <a:latin typeface="Arial"/>
              </a:rPr>
              <a:t>12 /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kern="0" spc="20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ЩО ДАЄ РЕФОРМА</a:t>
            </a:r>
            <a:endParaRPr lang="en-US" sz="9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Менше бар’єрів, менше витрат, більше підключень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F2C2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для держави, ринку та громад — швидше і дешевше розгортання гігабітних мереж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2823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850" dirty="0">
                <a:solidFill>
                  <a:srgbClr val="A9B8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 Закону України «Про розгортання мереж надвисокої пропускної здатності та доступ до фізичної інфраструктури»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0698480" y="6428232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/>
            <a:r>
              <a:rPr sz="850">
                <a:solidFill>
                  <a:srgbClr val="A9B8D3"/>
                </a:solidFill>
                <a:latin typeface="Arial"/>
              </a:rPr>
              <a:t>13 / 13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011680"/>
            <a:ext cx="3593592" cy="2697480"/>
          </a:xfrm>
          <a:prstGeom prst="roundRect">
            <a:avLst>
              <a:gd name="adj" fmla="val 4068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49808" y="22128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" y="2322576"/>
            <a:ext cx="237744" cy="23774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353312" y="2212848"/>
            <a:ext cx="2633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держави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749808" y="2880360"/>
            <a:ext cx="319125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Виконання євроінтеграційних зобов’язань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Цифровізація процедур доступу та дозволів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Ефективніше використання державної та комунальної інфраструктури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Менше дублювання будівельних робіт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297680" y="2011680"/>
            <a:ext cx="3593592" cy="2697480"/>
          </a:xfrm>
          <a:prstGeom prst="roundRect">
            <a:avLst>
              <a:gd name="adj" fmla="val 4068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498848" y="22128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8576" y="2322576"/>
            <a:ext cx="237744" cy="23774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102352" y="2212848"/>
            <a:ext cx="2633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ринку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498848" y="2880360"/>
            <a:ext cx="319125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Швидший доступ до інфраструктури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Передбачувані строки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Прозора інформація в одній точці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Менші витрати на розгортання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Ефективний механізм вирішення спорів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8046720" y="2011680"/>
            <a:ext cx="3593592" cy="2697480"/>
          </a:xfrm>
          <a:prstGeom prst="roundRect">
            <a:avLst>
              <a:gd name="adj" fmla="val 4068"/>
            </a:avLst>
          </a:prstGeom>
          <a:solidFill>
            <a:srgbClr val="1E3A66"/>
          </a:solidFill>
          <a:ln w="12700">
            <a:solidFill>
              <a:srgbClr val="1E3A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4"/>
          <p:cNvSpPr/>
          <p:nvPr/>
        </p:nvSpPr>
        <p:spPr>
          <a:xfrm>
            <a:off x="8247888" y="22128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7616" y="2322576"/>
            <a:ext cx="237744" cy="23774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851392" y="2212848"/>
            <a:ext cx="2633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громадян та громад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8247888" y="2880360"/>
            <a:ext cx="319125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Швидше розгортання fibre / VHCN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Більший вибір операторів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Підключення територій з недостатнім покриттям</a:t>
            </a:r>
            <a:endParaRPr lang="en-US" sz="1200" dirty="0"/>
          </a:p>
          <a:p>
            <a:pPr marL="152400" indent="-1524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E3E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Сучасна внутрішньобудинкова інфраструктура</a:t>
            </a:r>
            <a:endParaRPr lang="en-US" sz="1200" dirty="0"/>
          </a:p>
        </p:txBody>
      </p:sp>
      <p:sp>
        <p:nvSpPr>
          <p:cNvPr id="22" name="Text 17"/>
          <p:cNvSpPr txBox="1"/>
          <p:nvPr/>
        </p:nvSpPr>
        <p:spPr>
          <a:xfrm>
            <a:off x="521208" y="523494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 — не просто врегулювати доступ, а усунути структурні бар’єри для гігабітного підключення в Україні та узгодити рамку розгортання з Gigabit Infrastructure Act ЄС.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576072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3210</Words>
  <Application>Microsoft Office PowerPoint</Application>
  <PresentationFormat>Широкий екран</PresentationFormat>
  <Paragraphs>382</Paragraphs>
  <Slides>14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6" baseType="lpstr">
      <vt:lpstr>Arial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Нова рамка для розгортання gigabit / VHCN мереж в Україні</dc:title>
  <dc:subject>PptxGenJS Presentation</dc:subject>
  <dc:creator>Презентація до законопроєкту</dc:creator>
  <cp:lastModifiedBy>Yuriy Matsyk</cp:lastModifiedBy>
  <cp:revision>4</cp:revision>
  <dcterms:created xsi:type="dcterms:W3CDTF">2026-09-07T18:58:47Z</dcterms:created>
  <dcterms:modified xsi:type="dcterms:W3CDTF">2026-09-16T13:42:21Z</dcterms:modified>
</cp:coreProperties>
</file>